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7" r:id="rId3"/>
  </p:sldMasterIdLst>
  <p:notesMasterIdLst>
    <p:notesMasterId r:id="rId44"/>
  </p:notesMasterIdLst>
  <p:sldIdLst>
    <p:sldId id="256" r:id="rId4"/>
    <p:sldId id="258" r:id="rId5"/>
    <p:sldId id="259" r:id="rId6"/>
    <p:sldId id="272" r:id="rId7"/>
    <p:sldId id="273" r:id="rId8"/>
    <p:sldId id="260" r:id="rId9"/>
    <p:sldId id="274" r:id="rId10"/>
    <p:sldId id="261" r:id="rId11"/>
    <p:sldId id="275" r:id="rId12"/>
    <p:sldId id="276" r:id="rId13"/>
    <p:sldId id="277" r:id="rId14"/>
    <p:sldId id="278" r:id="rId15"/>
    <p:sldId id="279" r:id="rId16"/>
    <p:sldId id="280" r:id="rId17"/>
    <p:sldId id="281" r:id="rId18"/>
    <p:sldId id="282" r:id="rId19"/>
    <p:sldId id="263" r:id="rId20"/>
    <p:sldId id="264" r:id="rId21"/>
    <p:sldId id="283" r:id="rId22"/>
    <p:sldId id="284" r:id="rId23"/>
    <p:sldId id="285" r:id="rId24"/>
    <p:sldId id="286" r:id="rId25"/>
    <p:sldId id="287" r:id="rId26"/>
    <p:sldId id="288" r:id="rId27"/>
    <p:sldId id="289" r:id="rId28"/>
    <p:sldId id="291" r:id="rId29"/>
    <p:sldId id="290" r:id="rId30"/>
    <p:sldId id="292" r:id="rId31"/>
    <p:sldId id="267" r:id="rId32"/>
    <p:sldId id="293" r:id="rId33"/>
    <p:sldId id="294" r:id="rId34"/>
    <p:sldId id="295" r:id="rId35"/>
    <p:sldId id="296" r:id="rId36"/>
    <p:sldId id="298" r:id="rId37"/>
    <p:sldId id="297" r:id="rId38"/>
    <p:sldId id="299" r:id="rId39"/>
    <p:sldId id="301" r:id="rId40"/>
    <p:sldId id="300" r:id="rId41"/>
    <p:sldId id="270" r:id="rId42"/>
    <p:sldId id="271" r:id="rId43"/>
  </p:sldIdLst>
  <p:sldSz cx="7772400" cy="10058400"/>
  <p:notesSz cx="6858000" cy="9144000"/>
  <p:embeddedFontLst>
    <p:embeddedFont>
      <p:font typeface="Helvetica Neue" panose="02000503000000020004" pitchFamily="2"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Light" panose="020B0306030504020204" pitchFamily="34"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82" d="100"/>
          <a:sy n="82" d="100"/>
        </p:scale>
        <p:origin x="33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4b2d1663f_0_4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4b2d166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375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4b2d1663f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4b2d1663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190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4b2d1663f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4b2d1663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75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4b2d1663f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4b2d1663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948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4b2d1663f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4b2d1663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315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4b2d1663f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4b2d1663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102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4b2d1663f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4b2d1663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89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4b2d1663f_0_12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4b2d1663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4b2d1663f_0_12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4b2d1663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638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bbfcd4c3a_0_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3bbfcd4c3a_0_4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4b2d1663f_0_12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4b2d1663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426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4b2d1663f_0_16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4b2d1663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689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4b2d1663f_0_16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4b2d1663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292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4b2d1663f_0_16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4b2d1663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810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4b2d1663f_0_16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4b2d1663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0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4b2d1663f_0_20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4b2d1663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301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4b2d1663f_0_20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4b2d1663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373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4b2d1663f_0_20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4b2d1663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272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4b2d1663f_0_20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4b2d1663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515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4b2d16620_0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4b2d166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b2d1663f_0_24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b2d1663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305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b2d1663f_0_24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b2d1663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094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4b2d1663f_0_24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4b2d1663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861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4b2d1663f_0_2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4b2d166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58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4b2d1663f_0_2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4b2d166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88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4b2d1663f_0_2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4b2d166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873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4b2d1663f_0_2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4b2d166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502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4b2d1663f_0_2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4b2d166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375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4b2d1663f_0_2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4b2d166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6061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g64b864f3db_0_63: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4b2d16620_0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4b2d166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271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4b864f3db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4b864f3d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4b2d16620_0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4b2d166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3825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4b2d16620_0_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4b2d1662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4b2d16620_0_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4b2d1662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323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4b2d1663f_0_4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4b2d166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4b2d1663f_0_4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4b2d166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34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abtestguide.com/calc/"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hyperlink" Target="https://abtestguide.com/calc/" TargetMode="External"/><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public.tableau.com/app/profile/s.rgio.da.costa"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abtestguide.com/calc"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app/profile/s.rgio.da.costa/viz/FlyberEventLogs/UserperNeighbourAge_1"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51"/>
          <p:cNvSpPr/>
          <p:nvPr/>
        </p:nvSpPr>
        <p:spPr>
          <a:xfrm>
            <a:off x="3504215" y="3857676"/>
            <a:ext cx="7641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grpSp>
        <p:nvGrpSpPr>
          <p:cNvPr id="177" name="Google Shape;177;p51"/>
          <p:cNvGrpSpPr/>
          <p:nvPr/>
        </p:nvGrpSpPr>
        <p:grpSpPr>
          <a:xfrm>
            <a:off x="0" y="0"/>
            <a:ext cx="7772475" cy="10058400"/>
            <a:chOff x="0" y="0"/>
            <a:chExt cx="7772475" cy="10058400"/>
          </a:xfrm>
        </p:grpSpPr>
        <p:pic>
          <p:nvPicPr>
            <p:cNvPr id="178" name="Google Shape;178;p51"/>
            <p:cNvPicPr preferRelativeResize="0"/>
            <p:nvPr/>
          </p:nvPicPr>
          <p:blipFill rotWithShape="1">
            <a:blip r:embed="rId3">
              <a:alphaModFix/>
            </a:blip>
            <a:srcRect/>
            <a:stretch/>
          </p:blipFill>
          <p:spPr>
            <a:xfrm>
              <a:off x="0" y="0"/>
              <a:ext cx="7772400" cy="10058400"/>
            </a:xfrm>
            <a:prstGeom prst="rect">
              <a:avLst/>
            </a:prstGeom>
            <a:noFill/>
            <a:ln>
              <a:noFill/>
            </a:ln>
          </p:spPr>
        </p:pic>
        <p:pic>
          <p:nvPicPr>
            <p:cNvPr id="179" name="Google Shape;179;p51"/>
            <p:cNvPicPr preferRelativeResize="0"/>
            <p:nvPr/>
          </p:nvPicPr>
          <p:blipFill rotWithShape="1">
            <a:blip r:embed="rId3">
              <a:alphaModFix/>
            </a:blip>
            <a:srcRect b="86384"/>
            <a:stretch/>
          </p:blipFill>
          <p:spPr>
            <a:xfrm>
              <a:off x="75" y="999200"/>
              <a:ext cx="7772400" cy="2433600"/>
            </a:xfrm>
            <a:prstGeom prst="rect">
              <a:avLst/>
            </a:prstGeom>
            <a:noFill/>
            <a:ln>
              <a:noFill/>
            </a:ln>
          </p:spPr>
        </p:pic>
        <p:sp>
          <p:nvSpPr>
            <p:cNvPr id="180" name="Google Shape;180;p51"/>
            <p:cNvSpPr txBox="1"/>
            <p:nvPr/>
          </p:nvSpPr>
          <p:spPr>
            <a:xfrm>
              <a:off x="746775" y="999200"/>
              <a:ext cx="6279000" cy="21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rgbClr val="FFFFFF"/>
                  </a:solidFill>
                  <a:latin typeface="Open Sans"/>
                  <a:ea typeface="Open Sans"/>
                  <a:cs typeface="Open Sans"/>
                  <a:sym typeface="Open Sans"/>
                </a:rPr>
                <a:t>Applying Iterative Design Principles to a Live Product</a:t>
              </a:r>
              <a:endParaRPr sz="3600" dirty="0">
                <a:solidFill>
                  <a:srgbClr val="FFFFFF"/>
                </a:solidFill>
                <a:latin typeface="Open Sans"/>
                <a:ea typeface="Open Sans"/>
                <a:cs typeface="Open Sans"/>
                <a:sym typeface="Open Sans"/>
              </a:endParaRPr>
            </a:p>
          </p:txBody>
        </p:sp>
      </p:grpSp>
      <p:sp>
        <p:nvSpPr>
          <p:cNvPr id="181" name="Google Shape;181;p51"/>
          <p:cNvSpPr txBox="1"/>
          <p:nvPr/>
        </p:nvSpPr>
        <p:spPr>
          <a:xfrm>
            <a:off x="0" y="7882200"/>
            <a:ext cx="4863300" cy="217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i="1" dirty="0">
                <a:solidFill>
                  <a:srgbClr val="FFFFFF"/>
                </a:solidFill>
                <a:latin typeface="Open Sans"/>
                <a:ea typeface="Open Sans"/>
                <a:cs typeface="Open Sans"/>
                <a:sym typeface="Open Sans"/>
              </a:rPr>
              <a:t>Name: Sérgio C.  </a:t>
            </a:r>
            <a:endParaRPr sz="1800" i="1" dirty="0">
              <a:solidFill>
                <a:srgbClr val="FFFFFF"/>
              </a:solidFill>
              <a:latin typeface="Open Sans"/>
              <a:ea typeface="Open Sans"/>
              <a:cs typeface="Open Sans"/>
              <a:sym typeface="Open Sans"/>
            </a:endParaRPr>
          </a:p>
          <a:p>
            <a:pPr marL="0" lvl="0" indent="0" algn="l" rtl="0">
              <a:spcBef>
                <a:spcPts val="0"/>
              </a:spcBef>
              <a:spcAft>
                <a:spcPts val="0"/>
              </a:spcAft>
              <a:buNone/>
            </a:pPr>
            <a:r>
              <a:rPr lang="en" sz="1800" i="1" dirty="0">
                <a:solidFill>
                  <a:srgbClr val="FFFFFF"/>
                </a:solidFill>
                <a:latin typeface="Open Sans"/>
                <a:ea typeface="Open Sans"/>
                <a:cs typeface="Open Sans"/>
                <a:sym typeface="Open Sans"/>
              </a:rPr>
              <a:t>Date</a:t>
            </a:r>
            <a:r>
              <a:rPr lang="en" sz="1800" i="1">
                <a:solidFill>
                  <a:srgbClr val="FFFFFF"/>
                </a:solidFill>
                <a:latin typeface="Open Sans"/>
                <a:ea typeface="Open Sans"/>
                <a:cs typeface="Open Sans"/>
                <a:sym typeface="Open Sans"/>
              </a:rPr>
              <a:t>: 23 </a:t>
            </a:r>
            <a:r>
              <a:rPr lang="en" sz="1800" i="1" dirty="0">
                <a:solidFill>
                  <a:srgbClr val="FFFFFF"/>
                </a:solidFill>
                <a:latin typeface="Open Sans"/>
                <a:ea typeface="Open Sans"/>
                <a:cs typeface="Open Sans"/>
                <a:sym typeface="Open Sans"/>
              </a:rPr>
              <a:t>July 2021</a:t>
            </a:r>
            <a:endParaRPr sz="1800" i="1" dirty="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Review Multivariate Test Results: Visualization</a:t>
            </a:r>
            <a:endParaRPr sz="4000" b="1">
              <a:solidFill>
                <a:srgbClr val="2E3D49"/>
              </a:solidFill>
            </a:endParaRPr>
          </a:p>
        </p:txBody>
      </p:sp>
      <p:sp>
        <p:nvSpPr>
          <p:cNvPr id="216" name="Google Shape;216;p56"/>
          <p:cNvSpPr txBox="1">
            <a:spLocks noGrp="1"/>
          </p:cNvSpPr>
          <p:nvPr>
            <p:ph type="body" idx="1"/>
          </p:nvPr>
        </p:nvSpPr>
        <p:spPr>
          <a:xfrm>
            <a:off x="264945" y="2576629"/>
            <a:ext cx="7242600" cy="6239700"/>
          </a:xfrm>
          <a:prstGeom prst="rect">
            <a:avLst/>
          </a:prstGeom>
        </p:spPr>
        <p:txBody>
          <a:bodyPr spcFirstLastPara="1" wrap="square" lIns="91425" tIns="91425" rIns="91425" bIns="91425" anchor="t" anchorCtr="0">
            <a:noAutofit/>
          </a:bodyPr>
          <a:lstStyle/>
          <a:p>
            <a:pPr marL="88900" lvl="0" indent="0">
              <a:buClr>
                <a:srgbClr val="525C65"/>
              </a:buClr>
              <a:buSzPts val="2200"/>
              <a:buNone/>
            </a:pPr>
            <a:r>
              <a:rPr lang="en-GB" dirty="0">
                <a:solidFill>
                  <a:srgbClr val="525C65"/>
                </a:solidFill>
              </a:rPr>
              <a:t>Using the data provided, it will be possible to</a:t>
            </a:r>
            <a:r>
              <a:rPr lang="en-GB" b="1" dirty="0">
                <a:solidFill>
                  <a:srgbClr val="525C65"/>
                </a:solidFill>
              </a:rPr>
              <a:t> analyse the impact of the experiments in terms of the conversion ratio of users to booking a flying ride</a:t>
            </a:r>
            <a:r>
              <a:rPr lang="en-GB" dirty="0">
                <a:solidFill>
                  <a:srgbClr val="525C65"/>
                </a:solidFill>
              </a:rPr>
              <a:t>.</a:t>
            </a:r>
            <a:r>
              <a:rPr lang="en" dirty="0">
                <a:solidFill>
                  <a:srgbClr val="525C65"/>
                </a:solidFill>
                <a:highlight>
                  <a:srgbClr val="FFFFFF"/>
                </a:highlight>
              </a:rPr>
              <a:t> </a:t>
            </a:r>
          </a:p>
          <a:p>
            <a:pPr marL="88900" lvl="0" indent="0">
              <a:buClr>
                <a:srgbClr val="525C65"/>
              </a:buClr>
              <a:buSzPts val="2200"/>
              <a:buNone/>
            </a:pPr>
            <a:endParaRPr lang="en" dirty="0">
              <a:solidFill>
                <a:srgbClr val="525C65"/>
              </a:solidFill>
              <a:highlight>
                <a:srgbClr val="FFFFFF"/>
              </a:highlight>
            </a:endParaRPr>
          </a:p>
          <a:p>
            <a:pPr marL="88900" lvl="0" indent="0">
              <a:buClr>
                <a:srgbClr val="525C65"/>
              </a:buClr>
              <a:buSzPts val="2200"/>
              <a:buNone/>
            </a:pPr>
            <a:r>
              <a:rPr lang="en" b="1" i="1" dirty="0">
                <a:solidFill>
                  <a:srgbClr val="525C65"/>
                </a:solidFill>
                <a:highlight>
                  <a:srgbClr val="FFFFFF"/>
                </a:highlight>
              </a:rPr>
              <a:t>Analysis 3: </a:t>
            </a:r>
            <a:r>
              <a:rPr lang="en-GB" b="1" i="1" dirty="0">
                <a:solidFill>
                  <a:srgbClr val="525C65"/>
                </a:solidFill>
              </a:rPr>
              <a:t>Multivariate Test – Conversion Rate &amp; User Drop-Off</a:t>
            </a:r>
          </a:p>
          <a:p>
            <a:pPr marL="88900" lvl="0" indent="0">
              <a:buClr>
                <a:srgbClr val="525C65"/>
              </a:buClr>
              <a:buSzPts val="2200"/>
              <a:buNone/>
            </a:pPr>
            <a:endParaRPr b="1" i="1" dirty="0">
              <a:solidFill>
                <a:srgbClr val="525C65"/>
              </a:solidFill>
              <a:highlight>
                <a:srgbClr val="FFFFFF"/>
              </a:highlight>
            </a:endParaRPr>
          </a:p>
          <a:p>
            <a:pPr marL="0" lvl="0" indent="0" algn="l" rtl="0">
              <a:spcBef>
                <a:spcPts val="1600"/>
              </a:spcBef>
              <a:spcAft>
                <a:spcPts val="0"/>
              </a:spcAft>
              <a:buNone/>
            </a:pP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0"/>
              </a:spcAft>
              <a:buNone/>
            </a:pPr>
            <a:br>
              <a:rPr lang="en" sz="2200" i="1" dirty="0">
                <a:solidFill>
                  <a:srgbClr val="525C65"/>
                </a:solidFill>
                <a:highlight>
                  <a:srgbClr val="FFFFFF"/>
                </a:highlight>
                <a:latin typeface="Open Sans Light"/>
                <a:ea typeface="Open Sans Light"/>
                <a:cs typeface="Open Sans Light"/>
                <a:sym typeface="Open Sans Light"/>
              </a:rPr>
            </a:b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1600"/>
              </a:spcAft>
              <a:buNone/>
            </a:pPr>
            <a:endParaRPr sz="2200" i="1" dirty="0">
              <a:solidFill>
                <a:srgbClr val="525C65"/>
              </a:solidFill>
              <a:highlight>
                <a:srgbClr val="FFFFFF"/>
              </a:highlight>
              <a:latin typeface="Open Sans Light"/>
              <a:ea typeface="Open Sans Light"/>
              <a:cs typeface="Open Sans Light"/>
              <a:sym typeface="Open Sans Light"/>
            </a:endParaRPr>
          </a:p>
        </p:txBody>
      </p:sp>
      <p:sp>
        <p:nvSpPr>
          <p:cNvPr id="217" name="Google Shape;217;p56"/>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A1D4075-1F70-1443-B393-E0D754981A35}"/>
              </a:ext>
            </a:extLst>
          </p:cNvPr>
          <p:cNvPicPr>
            <a:picLocks noChangeAspect="1"/>
          </p:cNvPicPr>
          <p:nvPr/>
        </p:nvPicPr>
        <p:blipFill>
          <a:blip r:embed="rId3"/>
          <a:stretch>
            <a:fillRect/>
          </a:stretch>
        </p:blipFill>
        <p:spPr>
          <a:xfrm>
            <a:off x="317847" y="4297818"/>
            <a:ext cx="4270805" cy="1169598"/>
          </a:xfrm>
          <a:prstGeom prst="rect">
            <a:avLst/>
          </a:prstGeom>
        </p:spPr>
      </p:pic>
      <p:pic>
        <p:nvPicPr>
          <p:cNvPr id="4" name="Picture 3">
            <a:extLst>
              <a:ext uri="{FF2B5EF4-FFF2-40B4-BE49-F238E27FC236}">
                <a16:creationId xmlns:a16="http://schemas.microsoft.com/office/drawing/2014/main" id="{828B3AE9-DF2B-E246-8A60-5E6878D6E53B}"/>
              </a:ext>
            </a:extLst>
          </p:cNvPr>
          <p:cNvPicPr>
            <a:picLocks noChangeAspect="1"/>
          </p:cNvPicPr>
          <p:nvPr/>
        </p:nvPicPr>
        <p:blipFill>
          <a:blip r:embed="rId4"/>
          <a:stretch>
            <a:fillRect/>
          </a:stretch>
        </p:blipFill>
        <p:spPr>
          <a:xfrm>
            <a:off x="2968720" y="5467415"/>
            <a:ext cx="4538735" cy="1169597"/>
          </a:xfrm>
          <a:prstGeom prst="rect">
            <a:avLst/>
          </a:prstGeom>
        </p:spPr>
      </p:pic>
      <p:pic>
        <p:nvPicPr>
          <p:cNvPr id="5" name="Picture 4">
            <a:extLst>
              <a:ext uri="{FF2B5EF4-FFF2-40B4-BE49-F238E27FC236}">
                <a16:creationId xmlns:a16="http://schemas.microsoft.com/office/drawing/2014/main" id="{07C7D733-1F2C-C641-933A-6060EC4AD7E9}"/>
              </a:ext>
            </a:extLst>
          </p:cNvPr>
          <p:cNvPicPr>
            <a:picLocks noChangeAspect="1"/>
          </p:cNvPicPr>
          <p:nvPr/>
        </p:nvPicPr>
        <p:blipFill>
          <a:blip r:embed="rId5"/>
          <a:stretch>
            <a:fillRect/>
          </a:stretch>
        </p:blipFill>
        <p:spPr>
          <a:xfrm>
            <a:off x="264855" y="6790560"/>
            <a:ext cx="3802500" cy="3079258"/>
          </a:xfrm>
          <a:prstGeom prst="rect">
            <a:avLst/>
          </a:prstGeom>
        </p:spPr>
      </p:pic>
      <p:pic>
        <p:nvPicPr>
          <p:cNvPr id="6" name="Picture 5">
            <a:extLst>
              <a:ext uri="{FF2B5EF4-FFF2-40B4-BE49-F238E27FC236}">
                <a16:creationId xmlns:a16="http://schemas.microsoft.com/office/drawing/2014/main" id="{2EAAFDE3-5DA2-954D-904A-0226D7AB3DB1}"/>
              </a:ext>
            </a:extLst>
          </p:cNvPr>
          <p:cNvPicPr>
            <a:picLocks noChangeAspect="1"/>
          </p:cNvPicPr>
          <p:nvPr/>
        </p:nvPicPr>
        <p:blipFill>
          <a:blip r:embed="rId6"/>
          <a:stretch>
            <a:fillRect/>
          </a:stretch>
        </p:blipFill>
        <p:spPr>
          <a:xfrm>
            <a:off x="4226200" y="6835625"/>
            <a:ext cx="3384350" cy="2719050"/>
          </a:xfrm>
          <a:prstGeom prst="rect">
            <a:avLst/>
          </a:prstGeom>
        </p:spPr>
      </p:pic>
    </p:spTree>
    <p:extLst>
      <p:ext uri="{BB962C8B-B14F-4D97-AF65-F5344CB8AC3E}">
        <p14:creationId xmlns:p14="http://schemas.microsoft.com/office/powerpoint/2010/main" val="3786670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57"/>
          <p:cNvSpPr/>
          <p:nvPr/>
        </p:nvSpPr>
        <p:spPr>
          <a:xfrm>
            <a:off x="6551430" y="8773481"/>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5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4000" b="1">
                <a:solidFill>
                  <a:srgbClr val="2E3D49"/>
                </a:solidFill>
              </a:rPr>
              <a:t>Review Multivariate Test Results: Significance Test</a:t>
            </a:r>
            <a:endParaRPr sz="4000" b="1">
              <a:solidFill>
                <a:srgbClr val="2E3D49"/>
              </a:solidFill>
            </a:endParaRPr>
          </a:p>
        </p:txBody>
      </p:sp>
      <p:sp>
        <p:nvSpPr>
          <p:cNvPr id="223" name="Google Shape;223;p57"/>
          <p:cNvSpPr txBox="1">
            <a:spLocks noGrp="1"/>
          </p:cNvSpPr>
          <p:nvPr>
            <p:ph type="body" idx="1"/>
          </p:nvPr>
        </p:nvSpPr>
        <p:spPr>
          <a:xfrm>
            <a:off x="264945" y="2687681"/>
            <a:ext cx="7242600" cy="7278121"/>
          </a:xfrm>
          <a:prstGeom prst="rect">
            <a:avLst/>
          </a:prstGeom>
        </p:spPr>
        <p:txBody>
          <a:bodyPr spcFirstLastPara="1" wrap="square" lIns="91425" tIns="91425" rIns="91425" bIns="91425" anchor="t" anchorCtr="0">
            <a:noAutofit/>
          </a:bodyPr>
          <a:lstStyle/>
          <a:p>
            <a:pPr marL="88900" indent="0">
              <a:buClr>
                <a:srgbClr val="525C65"/>
              </a:buClr>
              <a:buSzPts val="2200"/>
              <a:buNone/>
            </a:pP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Considering the experiments carried out, I try to understand if there are </a:t>
            </a:r>
            <a:r>
              <a:rPr lang="en-GB" i="1"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big differences between the experimental and control</a:t>
            </a: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 </a:t>
            </a:r>
          </a:p>
          <a:p>
            <a:pPr marL="88900" indent="0">
              <a:buClr>
                <a:srgbClr val="525C65"/>
              </a:buClr>
              <a:buSzPts val="2200"/>
              <a:buNone/>
            </a:pPr>
            <a:endPar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endParaRPr>
          </a:p>
          <a:p>
            <a:pPr marL="88900" indent="0">
              <a:buClr>
                <a:srgbClr val="525C65"/>
              </a:buClr>
              <a:buSzPts val="2200"/>
              <a:buNone/>
            </a:pP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Thus, in order to </a:t>
            </a:r>
            <a:r>
              <a:rPr lang="en-GB" b="1"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perform the t-test</a:t>
            </a: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 I will follow the following steps:</a:t>
            </a:r>
          </a:p>
          <a:p>
            <a:pPr marL="431800">
              <a:buClr>
                <a:srgbClr val="525C65"/>
              </a:buClr>
              <a:buSzPts val="2200"/>
              <a:buFont typeface="+mj-lt"/>
              <a:buAutoNum type="arabicPeriod"/>
            </a:pP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Identify the test variable that best fits the scenario - Open event type</a:t>
            </a:r>
          </a:p>
          <a:p>
            <a:pPr marL="431800">
              <a:buClr>
                <a:srgbClr val="525C65"/>
              </a:buClr>
              <a:buSzPts val="2200"/>
              <a:buFont typeface="+mj-lt"/>
              <a:buAutoNum type="arabicPeriod"/>
            </a:pP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As the main objective of the test I define the conversion of searches in confirmed rides</a:t>
            </a:r>
          </a:p>
          <a:p>
            <a:pPr marL="431800">
              <a:buClr>
                <a:srgbClr val="525C65"/>
              </a:buClr>
              <a:buSzPts val="2200"/>
              <a:buFont typeface="+mj-lt"/>
              <a:buAutoNum type="arabicPeriod"/>
            </a:pP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I assume as hypotheses the possibility of non-conversion of control vs test users or the opposite (</a:t>
            </a:r>
            <a:r>
              <a:rPr lang="en-GB" dirty="0">
                <a:latin typeface="Open Sans Light" panose="020B0306030504020204" pitchFamily="34" charset="0"/>
                <a:ea typeface="Open Sans Light" panose="020B0306030504020204" pitchFamily="34" charset="0"/>
                <a:cs typeface="Open Sans Light" panose="020B0306030504020204" pitchFamily="34" charset="0"/>
              </a:rPr>
              <a:t>state the null hypothesis and alternative hypothesis)</a:t>
            </a:r>
            <a:endPar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endParaRPr>
          </a:p>
          <a:p>
            <a:pPr marL="431800">
              <a:buClr>
                <a:srgbClr val="525C65"/>
              </a:buClr>
              <a:buSzPts val="2200"/>
              <a:buFont typeface="+mj-lt"/>
              <a:buAutoNum type="arabicPeriod"/>
            </a:pP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Compare the control with the other experiments on an individual basis</a:t>
            </a:r>
          </a:p>
          <a:p>
            <a:pPr marL="431800">
              <a:buClr>
                <a:srgbClr val="525C65"/>
              </a:buClr>
              <a:buSzPts val="2200"/>
              <a:buFont typeface="+mj-lt"/>
              <a:buAutoNum type="arabicPeriod"/>
            </a:pP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Consider a 95% confidence threshold interval with significant results</a:t>
            </a:r>
          </a:p>
          <a:p>
            <a:pPr marL="431800">
              <a:buClr>
                <a:srgbClr val="525C65"/>
              </a:buClr>
              <a:buSzPts val="2200"/>
              <a:buFont typeface="+mj-lt"/>
              <a:buAutoNum type="arabicPeriod"/>
            </a:pP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Run the multivariate experiment</a:t>
            </a:r>
          </a:p>
          <a:p>
            <a:pPr marL="431800">
              <a:buClr>
                <a:srgbClr val="525C65"/>
              </a:buClr>
              <a:buSzPts val="2200"/>
              <a:buFont typeface="+mj-lt"/>
              <a:buAutoNum type="arabicPeriod"/>
            </a:pPr>
            <a:r>
              <a:rPr lang="en-GB" dirty="0">
                <a:latin typeface="Open Sans Light" panose="020B0306030504020204" pitchFamily="34" charset="0"/>
                <a:ea typeface="Open Sans Light" panose="020B0306030504020204" pitchFamily="34" charset="0"/>
                <a:cs typeface="Open Sans Light" panose="020B0306030504020204" pitchFamily="34" charset="0"/>
              </a:rPr>
              <a:t>Perform a T-test</a:t>
            </a:r>
            <a:r>
              <a:rPr lang="en-GB"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using</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this</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hlinkClick r:id="rId3"/>
              </a:rPr>
              <a:t>tool</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I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need</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perform</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 T-</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test</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see</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if</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differences</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you</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see</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in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experiment</a:t>
            </a:r>
            <a:r>
              <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are </a:t>
            </a:r>
            <a:r>
              <a:rPr lang="pt-PT" dirty="0" err="1">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significant</a:t>
            </a:r>
            <a:endParaRPr lang="pt-PT"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431800">
              <a:buClr>
                <a:srgbClr val="525C65"/>
              </a:buClr>
              <a:buSzPts val="2200"/>
              <a:buFont typeface="+mj-lt"/>
              <a:buAutoNum type="arabicPeriod"/>
            </a:pPr>
            <a:endParaRPr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a:p>
            <a:pPr marL="0" lvl="0" indent="0" algn="l" rtl="0">
              <a:spcBef>
                <a:spcPts val="1600"/>
              </a:spcBef>
              <a:spcAft>
                <a:spcPts val="1600"/>
              </a:spcAft>
              <a:buNone/>
            </a:pPr>
            <a:endParaRPr dirty="0">
              <a:solidFill>
                <a:srgbClr val="525C65"/>
              </a:solidFill>
              <a:highlight>
                <a:srgbClr val="FFFFFF"/>
              </a:highlight>
              <a:latin typeface="Open Sans Light" panose="020B0306030504020204" pitchFamily="34" charset="0"/>
              <a:ea typeface="Open Sans Light" panose="020B0306030504020204" pitchFamily="34" charset="0"/>
              <a:cs typeface="Open Sans Light" panose="020B0306030504020204" pitchFamily="34" charset="0"/>
              <a:sym typeface="Open Sans Light"/>
            </a:endParaRPr>
          </a:p>
        </p:txBody>
      </p:sp>
    </p:spTree>
    <p:extLst>
      <p:ext uri="{BB962C8B-B14F-4D97-AF65-F5344CB8AC3E}">
        <p14:creationId xmlns:p14="http://schemas.microsoft.com/office/powerpoint/2010/main" val="3290159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5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4000" b="1" dirty="0">
                <a:solidFill>
                  <a:srgbClr val="2E3D49"/>
                </a:solidFill>
              </a:rPr>
              <a:t>Review Multivariate Test Results: Significance Test</a:t>
            </a:r>
            <a:endParaRPr sz="4000" b="1" dirty="0">
              <a:solidFill>
                <a:srgbClr val="2E3D49"/>
              </a:solidFill>
            </a:endParaRPr>
          </a:p>
        </p:txBody>
      </p:sp>
      <p:sp>
        <p:nvSpPr>
          <p:cNvPr id="223" name="Google Shape;223;p57"/>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88900" indent="0">
              <a:buClr>
                <a:srgbClr val="525C65"/>
              </a:buClr>
              <a:buSzPts val="2200"/>
              <a:buNone/>
            </a:pPr>
            <a:endParaRPr lang="en-GB" dirty="0">
              <a:solidFill>
                <a:srgbClr val="525C65"/>
              </a:solidFill>
            </a:endParaRPr>
          </a:p>
          <a:p>
            <a:pPr marL="88900" indent="0">
              <a:buClr>
                <a:srgbClr val="525C65"/>
              </a:buClr>
              <a:buSzPts val="2200"/>
              <a:buNone/>
            </a:pPr>
            <a:r>
              <a:rPr lang="en-GB" dirty="0">
                <a:solidFill>
                  <a:srgbClr val="525C65"/>
                </a:solidFill>
              </a:rPr>
              <a:t>Data available for event type and control/experiment groups:</a:t>
            </a:r>
          </a:p>
          <a:p>
            <a:pPr marL="88900" indent="0">
              <a:buClr>
                <a:srgbClr val="525C65"/>
              </a:buClr>
              <a:buSzPts val="2200"/>
              <a:buNone/>
            </a:pPr>
            <a:endParaRPr lang="en-GB" dirty="0">
              <a:solidFill>
                <a:srgbClr val="525C65"/>
              </a:solidFill>
            </a:endParaRPr>
          </a:p>
          <a:p>
            <a:pPr marL="88900" indent="0">
              <a:buClr>
                <a:srgbClr val="525C65"/>
              </a:buClr>
              <a:buSzPts val="2200"/>
              <a:buNone/>
            </a:pPr>
            <a:endParaRPr dirty="0">
              <a:solidFill>
                <a:srgbClr val="525C65"/>
              </a:solidFill>
              <a:sym typeface="Open Sans Light"/>
            </a:endParaRPr>
          </a:p>
          <a:p>
            <a:pPr marL="0" lvl="0" indent="0" algn="l" rtl="0">
              <a:spcBef>
                <a:spcPts val="1600"/>
              </a:spcBef>
              <a:spcAft>
                <a:spcPts val="1600"/>
              </a:spcAft>
              <a:buNone/>
            </a:pPr>
            <a:endParaRPr i="1" dirty="0">
              <a:solidFill>
                <a:srgbClr val="525C65"/>
              </a:solidFill>
              <a:highlight>
                <a:srgbClr val="FFFFFF"/>
              </a:highlight>
              <a:latin typeface="Open Sans Light"/>
              <a:ea typeface="Open Sans Light"/>
              <a:cs typeface="Open Sans Light"/>
              <a:sym typeface="Open Sans Light"/>
            </a:endParaRPr>
          </a:p>
        </p:txBody>
      </p:sp>
      <p:sp>
        <p:nvSpPr>
          <p:cNvPr id="224" name="Google Shape;224;p57"/>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4BE34B4A-9504-8741-BAF3-6B0749D3C862}"/>
              </a:ext>
            </a:extLst>
          </p:cNvPr>
          <p:cNvPicPr>
            <a:picLocks noChangeAspect="1"/>
          </p:cNvPicPr>
          <p:nvPr/>
        </p:nvPicPr>
        <p:blipFill>
          <a:blip r:embed="rId3"/>
          <a:stretch>
            <a:fillRect/>
          </a:stretch>
        </p:blipFill>
        <p:spPr>
          <a:xfrm>
            <a:off x="1162106" y="3019245"/>
            <a:ext cx="5448187" cy="6906887"/>
          </a:xfrm>
          <a:prstGeom prst="rect">
            <a:avLst/>
          </a:prstGeom>
        </p:spPr>
      </p:pic>
    </p:spTree>
    <p:extLst>
      <p:ext uri="{BB962C8B-B14F-4D97-AF65-F5344CB8AC3E}">
        <p14:creationId xmlns:p14="http://schemas.microsoft.com/office/powerpoint/2010/main" val="40570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5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4000" b="1">
                <a:solidFill>
                  <a:srgbClr val="2E3D49"/>
                </a:solidFill>
              </a:rPr>
              <a:t>Review Multivariate Test Results: Significance Test</a:t>
            </a:r>
            <a:endParaRPr sz="4000" b="1">
              <a:solidFill>
                <a:srgbClr val="2E3D49"/>
              </a:solidFill>
            </a:endParaRPr>
          </a:p>
        </p:txBody>
      </p:sp>
      <p:sp>
        <p:nvSpPr>
          <p:cNvPr id="223" name="Google Shape;223;p57"/>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88900" indent="0">
              <a:buClr>
                <a:srgbClr val="525C65"/>
              </a:buClr>
              <a:buSzPts val="2200"/>
              <a:buNone/>
            </a:pPr>
            <a:endParaRPr lang="en-CA" b="1" dirty="0"/>
          </a:p>
          <a:p>
            <a:pPr marL="88900" indent="0">
              <a:buClr>
                <a:srgbClr val="525C65"/>
              </a:buClr>
              <a:buSzPts val="2200"/>
              <a:buNone/>
            </a:pPr>
            <a:r>
              <a:rPr lang="en-CA" b="1" dirty="0"/>
              <a:t>Calculators for Experiments – Control vs Experiment 1</a:t>
            </a:r>
          </a:p>
          <a:p>
            <a:pPr marL="88900" indent="0">
              <a:buClr>
                <a:srgbClr val="525C65"/>
              </a:buClr>
              <a:buSzPts val="2200"/>
              <a:buNone/>
            </a:pPr>
            <a:endParaRPr lang="en-CA" b="1" dirty="0">
              <a:solidFill>
                <a:srgbClr val="525C65"/>
              </a:solidFill>
            </a:endParaRPr>
          </a:p>
          <a:p>
            <a:pPr marL="88900" indent="0">
              <a:buClr>
                <a:srgbClr val="525C65"/>
              </a:buClr>
              <a:buSzPts val="2200"/>
              <a:buNone/>
            </a:pPr>
            <a:endParaRPr lang="en-GB" dirty="0">
              <a:solidFill>
                <a:srgbClr val="525C65"/>
              </a:solidFill>
            </a:endParaRPr>
          </a:p>
          <a:p>
            <a:pPr marL="88900" indent="0">
              <a:buClr>
                <a:srgbClr val="525C65"/>
              </a:buClr>
              <a:buSzPts val="2200"/>
              <a:buNone/>
            </a:pPr>
            <a:endParaRPr dirty="0">
              <a:solidFill>
                <a:srgbClr val="525C65"/>
              </a:solidFill>
              <a:sym typeface="Open Sans Light"/>
            </a:endParaRPr>
          </a:p>
          <a:p>
            <a:pPr marL="0" lvl="0" indent="0" algn="l" rtl="0">
              <a:spcBef>
                <a:spcPts val="1600"/>
              </a:spcBef>
              <a:spcAft>
                <a:spcPts val="1600"/>
              </a:spcAft>
              <a:buNone/>
            </a:pPr>
            <a:endParaRPr i="1" dirty="0">
              <a:solidFill>
                <a:srgbClr val="525C65"/>
              </a:solidFill>
              <a:highlight>
                <a:srgbClr val="FFFFFF"/>
              </a:highlight>
              <a:latin typeface="Open Sans Light"/>
              <a:ea typeface="Open Sans Light"/>
              <a:cs typeface="Open Sans Light"/>
              <a:sym typeface="Open Sans Light"/>
            </a:endParaRPr>
          </a:p>
        </p:txBody>
      </p:sp>
      <p:sp>
        <p:nvSpPr>
          <p:cNvPr id="224" name="Google Shape;224;p57"/>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0EAD095B-B343-F545-A17D-EC3241756CA2}"/>
              </a:ext>
            </a:extLst>
          </p:cNvPr>
          <p:cNvPicPr>
            <a:picLocks noChangeAspect="1"/>
          </p:cNvPicPr>
          <p:nvPr/>
        </p:nvPicPr>
        <p:blipFill>
          <a:blip r:embed="rId3"/>
          <a:stretch>
            <a:fillRect/>
          </a:stretch>
        </p:blipFill>
        <p:spPr>
          <a:xfrm>
            <a:off x="76200" y="3182165"/>
            <a:ext cx="7620000" cy="3694069"/>
          </a:xfrm>
          <a:prstGeom prst="rect">
            <a:avLst/>
          </a:prstGeom>
        </p:spPr>
      </p:pic>
    </p:spTree>
    <p:extLst>
      <p:ext uri="{BB962C8B-B14F-4D97-AF65-F5344CB8AC3E}">
        <p14:creationId xmlns:p14="http://schemas.microsoft.com/office/powerpoint/2010/main" val="218694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5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4000" b="1">
                <a:solidFill>
                  <a:srgbClr val="2E3D49"/>
                </a:solidFill>
              </a:rPr>
              <a:t>Review Multivariate Test Results: Significance Test</a:t>
            </a:r>
            <a:endParaRPr sz="4000" b="1">
              <a:solidFill>
                <a:srgbClr val="2E3D49"/>
              </a:solidFill>
            </a:endParaRPr>
          </a:p>
        </p:txBody>
      </p:sp>
      <p:sp>
        <p:nvSpPr>
          <p:cNvPr id="223" name="Google Shape;223;p57"/>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88900" indent="0">
              <a:buClr>
                <a:srgbClr val="525C65"/>
              </a:buClr>
              <a:buSzPts val="2200"/>
              <a:buNone/>
            </a:pPr>
            <a:endParaRPr lang="en-CA" b="1" dirty="0"/>
          </a:p>
          <a:p>
            <a:pPr marL="88900" indent="0">
              <a:buClr>
                <a:srgbClr val="525C65"/>
              </a:buClr>
              <a:buSzPts val="2200"/>
              <a:buNone/>
            </a:pPr>
            <a:r>
              <a:rPr lang="en-CA" b="1" dirty="0"/>
              <a:t>Calculators for Experiments – Control vs Experiment 2</a:t>
            </a:r>
          </a:p>
          <a:p>
            <a:pPr marL="88900" indent="0">
              <a:buClr>
                <a:srgbClr val="525C65"/>
              </a:buClr>
              <a:buSzPts val="2200"/>
              <a:buNone/>
            </a:pPr>
            <a:endParaRPr lang="en-CA" b="1" dirty="0">
              <a:solidFill>
                <a:srgbClr val="525C65"/>
              </a:solidFill>
            </a:endParaRPr>
          </a:p>
          <a:p>
            <a:pPr marL="88900" indent="0">
              <a:buClr>
                <a:srgbClr val="525C65"/>
              </a:buClr>
              <a:buSzPts val="2200"/>
              <a:buNone/>
            </a:pPr>
            <a:endParaRPr lang="en-GB" dirty="0">
              <a:solidFill>
                <a:srgbClr val="525C65"/>
              </a:solidFill>
            </a:endParaRPr>
          </a:p>
          <a:p>
            <a:pPr marL="88900" indent="0">
              <a:buClr>
                <a:srgbClr val="525C65"/>
              </a:buClr>
              <a:buSzPts val="2200"/>
              <a:buNone/>
            </a:pPr>
            <a:endParaRPr dirty="0">
              <a:solidFill>
                <a:srgbClr val="525C65"/>
              </a:solidFill>
              <a:sym typeface="Open Sans Light"/>
            </a:endParaRPr>
          </a:p>
          <a:p>
            <a:pPr marL="0" lvl="0" indent="0" algn="l" rtl="0">
              <a:spcBef>
                <a:spcPts val="1600"/>
              </a:spcBef>
              <a:spcAft>
                <a:spcPts val="1600"/>
              </a:spcAft>
              <a:buNone/>
            </a:pPr>
            <a:endParaRPr i="1" dirty="0">
              <a:solidFill>
                <a:srgbClr val="525C65"/>
              </a:solidFill>
              <a:highlight>
                <a:srgbClr val="FFFFFF"/>
              </a:highlight>
              <a:latin typeface="Open Sans Light"/>
              <a:ea typeface="Open Sans Light"/>
              <a:cs typeface="Open Sans Light"/>
              <a:sym typeface="Open Sans Light"/>
            </a:endParaRPr>
          </a:p>
        </p:txBody>
      </p:sp>
      <p:sp>
        <p:nvSpPr>
          <p:cNvPr id="224" name="Google Shape;224;p57"/>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A14C9D0-2B6C-824C-9A65-EE54E13DEBCB}"/>
              </a:ext>
            </a:extLst>
          </p:cNvPr>
          <p:cNvPicPr>
            <a:picLocks noChangeAspect="1"/>
          </p:cNvPicPr>
          <p:nvPr/>
        </p:nvPicPr>
        <p:blipFill>
          <a:blip r:embed="rId3"/>
          <a:stretch>
            <a:fillRect/>
          </a:stretch>
        </p:blipFill>
        <p:spPr>
          <a:xfrm>
            <a:off x="63106" y="3182618"/>
            <a:ext cx="7646187" cy="3693163"/>
          </a:xfrm>
          <a:prstGeom prst="rect">
            <a:avLst/>
          </a:prstGeom>
        </p:spPr>
      </p:pic>
    </p:spTree>
    <p:extLst>
      <p:ext uri="{BB962C8B-B14F-4D97-AF65-F5344CB8AC3E}">
        <p14:creationId xmlns:p14="http://schemas.microsoft.com/office/powerpoint/2010/main" val="3590147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5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4000" b="1">
                <a:solidFill>
                  <a:srgbClr val="2E3D49"/>
                </a:solidFill>
              </a:rPr>
              <a:t>Review Multivariate Test Results: Significance Test</a:t>
            </a:r>
            <a:endParaRPr sz="4000" b="1">
              <a:solidFill>
                <a:srgbClr val="2E3D49"/>
              </a:solidFill>
            </a:endParaRPr>
          </a:p>
        </p:txBody>
      </p:sp>
      <p:sp>
        <p:nvSpPr>
          <p:cNvPr id="223" name="Google Shape;223;p57"/>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88900" indent="0">
              <a:buClr>
                <a:srgbClr val="525C65"/>
              </a:buClr>
              <a:buSzPts val="2200"/>
              <a:buNone/>
            </a:pPr>
            <a:endParaRPr lang="en-CA" b="1" dirty="0"/>
          </a:p>
          <a:p>
            <a:pPr marL="88900" indent="0">
              <a:buClr>
                <a:srgbClr val="525C65"/>
              </a:buClr>
              <a:buSzPts val="2200"/>
              <a:buNone/>
            </a:pPr>
            <a:r>
              <a:rPr lang="en-CA" b="1" dirty="0"/>
              <a:t>Calculators for Experiments – Control vs Experiment 3</a:t>
            </a:r>
          </a:p>
          <a:p>
            <a:pPr marL="88900" indent="0">
              <a:buClr>
                <a:srgbClr val="525C65"/>
              </a:buClr>
              <a:buSzPts val="2200"/>
              <a:buNone/>
            </a:pPr>
            <a:endParaRPr lang="en-CA" b="1" dirty="0">
              <a:solidFill>
                <a:srgbClr val="525C65"/>
              </a:solidFill>
            </a:endParaRPr>
          </a:p>
          <a:p>
            <a:pPr marL="88900" indent="0">
              <a:buClr>
                <a:srgbClr val="525C65"/>
              </a:buClr>
              <a:buSzPts val="2200"/>
              <a:buNone/>
            </a:pPr>
            <a:endParaRPr lang="en-GB" dirty="0">
              <a:solidFill>
                <a:srgbClr val="525C65"/>
              </a:solidFill>
            </a:endParaRPr>
          </a:p>
          <a:p>
            <a:pPr marL="88900" indent="0">
              <a:buClr>
                <a:srgbClr val="525C65"/>
              </a:buClr>
              <a:buSzPts val="2200"/>
              <a:buNone/>
            </a:pPr>
            <a:endParaRPr dirty="0">
              <a:solidFill>
                <a:srgbClr val="525C65"/>
              </a:solidFill>
              <a:sym typeface="Open Sans Light"/>
            </a:endParaRPr>
          </a:p>
          <a:p>
            <a:pPr marL="0" lvl="0" indent="0" algn="l" rtl="0">
              <a:spcBef>
                <a:spcPts val="1600"/>
              </a:spcBef>
              <a:spcAft>
                <a:spcPts val="1600"/>
              </a:spcAft>
              <a:buNone/>
            </a:pPr>
            <a:endParaRPr i="1" dirty="0">
              <a:solidFill>
                <a:srgbClr val="525C65"/>
              </a:solidFill>
              <a:highlight>
                <a:srgbClr val="FFFFFF"/>
              </a:highlight>
              <a:latin typeface="Open Sans Light"/>
              <a:ea typeface="Open Sans Light"/>
              <a:cs typeface="Open Sans Light"/>
              <a:sym typeface="Open Sans Light"/>
            </a:endParaRPr>
          </a:p>
        </p:txBody>
      </p:sp>
      <p:sp>
        <p:nvSpPr>
          <p:cNvPr id="224" name="Google Shape;224;p57"/>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A1A5AC9-F5F3-904B-9B7F-245CAE0FE2E6}"/>
              </a:ext>
            </a:extLst>
          </p:cNvPr>
          <p:cNvPicPr>
            <a:picLocks noChangeAspect="1"/>
          </p:cNvPicPr>
          <p:nvPr/>
        </p:nvPicPr>
        <p:blipFill>
          <a:blip r:embed="rId3"/>
          <a:stretch>
            <a:fillRect/>
          </a:stretch>
        </p:blipFill>
        <p:spPr>
          <a:xfrm>
            <a:off x="100237" y="3202845"/>
            <a:ext cx="7571926" cy="3652710"/>
          </a:xfrm>
          <a:prstGeom prst="rect">
            <a:avLst/>
          </a:prstGeom>
        </p:spPr>
      </p:pic>
    </p:spTree>
    <p:extLst>
      <p:ext uri="{BB962C8B-B14F-4D97-AF65-F5344CB8AC3E}">
        <p14:creationId xmlns:p14="http://schemas.microsoft.com/office/powerpoint/2010/main" val="331568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5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4000" b="1" dirty="0">
                <a:solidFill>
                  <a:srgbClr val="2E3D49"/>
                </a:solidFill>
              </a:rPr>
              <a:t>Review Multivariate Test Results: Significance Test</a:t>
            </a:r>
            <a:endParaRPr sz="4000" b="1" dirty="0">
              <a:solidFill>
                <a:srgbClr val="2E3D49"/>
              </a:solidFill>
            </a:endParaRPr>
          </a:p>
        </p:txBody>
      </p:sp>
      <p:sp>
        <p:nvSpPr>
          <p:cNvPr id="223" name="Google Shape;223;p57"/>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88900" indent="0">
              <a:buClr>
                <a:srgbClr val="525C65"/>
              </a:buClr>
              <a:buSzPts val="2200"/>
              <a:buNone/>
            </a:pPr>
            <a:endParaRPr lang="en-CA" dirty="0">
              <a:latin typeface="Open Sans Light" panose="020B0306030504020204" pitchFamily="34" charset="0"/>
              <a:ea typeface="Open Sans Light" panose="020B0306030504020204" pitchFamily="34" charset="0"/>
              <a:cs typeface="Open Sans Light" panose="020B0306030504020204" pitchFamily="34" charset="0"/>
            </a:endParaRPr>
          </a:p>
          <a:p>
            <a:pPr marL="88900" indent="0">
              <a:buClr>
                <a:srgbClr val="525C65"/>
              </a:buClr>
              <a:buSzPts val="2200"/>
              <a:buNone/>
            </a:pPr>
            <a:r>
              <a:rPr lang="en-CA"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For a </a:t>
            </a:r>
            <a:r>
              <a:rPr lang="en-CA" b="1"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multivariate test</a:t>
            </a:r>
            <a:r>
              <a:rPr lang="en-CA"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 I compared the “Control” to experiments “Exp. 1” and then “Control” to “Exp. 2” and then “Control” to “Exp. 3” to see if any test have a significant effect.</a:t>
            </a:r>
          </a:p>
          <a:p>
            <a:pPr marL="88900" indent="0">
              <a:buClr>
                <a:srgbClr val="525C65"/>
              </a:buClr>
              <a:buSzPts val="2200"/>
              <a:buNone/>
            </a:pPr>
            <a:endParaRPr lang="en-CA"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endParaRPr>
          </a:p>
          <a:p>
            <a:pPr marL="88900" indent="0">
              <a:buClr>
                <a:srgbClr val="525C65"/>
              </a:buClr>
              <a:buSzPts val="2200"/>
              <a:buNone/>
            </a:pPr>
            <a:r>
              <a:rPr lang="en-CA"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Considering the above results, comparison between control and each of the experiments, it is concluded that the results, based on the p-value, </a:t>
            </a:r>
            <a:r>
              <a:rPr lang="en-CA" b="1"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are insignificant for the 3 cases at 95% </a:t>
            </a:r>
            <a:r>
              <a:rPr lang="en-CA" dirty="0">
                <a:solidFill>
                  <a:srgbClr val="525C65"/>
                </a:solidFill>
                <a:latin typeface="Open Sans Light" panose="020B0306030504020204" pitchFamily="34" charset="0"/>
                <a:ea typeface="Open Sans Light" panose="020B0306030504020204" pitchFamily="34" charset="0"/>
                <a:cs typeface="Open Sans Light" panose="020B0306030504020204" pitchFamily="34" charset="0"/>
              </a:rPr>
              <a:t>confidence level.</a:t>
            </a:r>
          </a:p>
          <a:p>
            <a:pPr marL="88900" indent="0">
              <a:buClr>
                <a:srgbClr val="525C65"/>
              </a:buClr>
              <a:buSzPts val="2200"/>
              <a:buNone/>
            </a:pPr>
            <a:endParaRPr lang="en-CA" dirty="0">
              <a:solidFill>
                <a:srgbClr val="525C65"/>
              </a:solidFill>
            </a:endParaRPr>
          </a:p>
          <a:p>
            <a:pPr marL="88900" indent="0">
              <a:buClr>
                <a:srgbClr val="525C65"/>
              </a:buClr>
              <a:buSzPts val="2200"/>
              <a:buNone/>
            </a:pPr>
            <a:endParaRPr lang="en-GB" dirty="0">
              <a:solidFill>
                <a:srgbClr val="525C65"/>
              </a:solidFill>
            </a:endParaRPr>
          </a:p>
          <a:p>
            <a:pPr marL="88900" indent="0">
              <a:buClr>
                <a:srgbClr val="525C65"/>
              </a:buClr>
              <a:buSzPts val="2200"/>
              <a:buNone/>
            </a:pPr>
            <a:endParaRPr dirty="0">
              <a:solidFill>
                <a:srgbClr val="525C65"/>
              </a:solidFill>
              <a:sym typeface="Open Sans Light"/>
            </a:endParaRPr>
          </a:p>
          <a:p>
            <a:pPr marL="0" lvl="0" indent="0" algn="l" rtl="0">
              <a:spcBef>
                <a:spcPts val="1600"/>
              </a:spcBef>
              <a:spcAft>
                <a:spcPts val="1600"/>
              </a:spcAft>
              <a:buNone/>
            </a:pPr>
            <a:endParaRPr i="1" dirty="0">
              <a:solidFill>
                <a:srgbClr val="525C65"/>
              </a:solidFill>
              <a:highlight>
                <a:srgbClr val="FFFFFF"/>
              </a:highlight>
              <a:latin typeface="Open Sans Light"/>
              <a:ea typeface="Open Sans Light"/>
              <a:cs typeface="Open Sans Light"/>
              <a:sym typeface="Open Sans Light"/>
            </a:endParaRPr>
          </a:p>
        </p:txBody>
      </p:sp>
      <p:sp>
        <p:nvSpPr>
          <p:cNvPr id="224" name="Google Shape;224;p57"/>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025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3BBC0"/>
        </a:solidFill>
        <a:effectLst/>
      </p:bgPr>
    </p:bg>
    <p:spTree>
      <p:nvGrpSpPr>
        <p:cNvPr id="1" name="Shape 228"/>
        <p:cNvGrpSpPr/>
        <p:nvPr/>
      </p:nvGrpSpPr>
      <p:grpSpPr>
        <a:xfrm>
          <a:off x="0" y="0"/>
          <a:ext cx="0" cy="0"/>
          <a:chOff x="0" y="0"/>
          <a:chExt cx="0" cy="0"/>
        </a:xfrm>
      </p:grpSpPr>
      <p:sp>
        <p:nvSpPr>
          <p:cNvPr id="229" name="Google Shape;229;p58"/>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Funnel &amp; Cohort Analyses</a:t>
            </a:r>
            <a:endParaRPr sz="3000">
              <a:solidFill>
                <a:srgbClr val="FFFFFF"/>
              </a:solidFill>
              <a:latin typeface="Open Sans"/>
              <a:ea typeface="Open Sans"/>
              <a:cs typeface="Open Sans"/>
              <a:sym typeface="Open Sans"/>
            </a:endParaRPr>
          </a:p>
        </p:txBody>
      </p:sp>
      <p:sp>
        <p:nvSpPr>
          <p:cNvPr id="230" name="Google Shape;230;p58"/>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9"/>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User Funnel</a:t>
            </a:r>
            <a:endParaRPr sz="4000" b="1">
              <a:solidFill>
                <a:srgbClr val="2E3D49"/>
              </a:solidFill>
            </a:endParaRPr>
          </a:p>
        </p:txBody>
      </p:sp>
      <p:sp>
        <p:nvSpPr>
          <p:cNvPr id="236" name="Google Shape;236;p59"/>
          <p:cNvSpPr txBox="1">
            <a:spLocks noGrp="1"/>
          </p:cNvSpPr>
          <p:nvPr>
            <p:ph type="body" idx="1"/>
          </p:nvPr>
        </p:nvSpPr>
        <p:spPr>
          <a:xfrm>
            <a:off x="264945" y="1990179"/>
            <a:ext cx="7345604"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525C65"/>
                </a:solidFill>
                <a:highlight>
                  <a:schemeClr val="lt1"/>
                </a:highlight>
              </a:rPr>
              <a:t>Identifying the different stages the user funnel</a:t>
            </a:r>
            <a:endParaRPr sz="2200" i="1" dirty="0">
              <a:solidFill>
                <a:srgbClr val="525C65"/>
              </a:solidFill>
              <a:highlight>
                <a:srgbClr val="FFFFFF"/>
              </a:highlight>
              <a:latin typeface="Open Sans Light"/>
              <a:ea typeface="Open Sans Light"/>
              <a:cs typeface="Open Sans Light"/>
              <a:sym typeface="Open Sans Light"/>
            </a:endParaRPr>
          </a:p>
          <a:p>
            <a:pPr marL="88900" lvl="0" indent="0">
              <a:spcBef>
                <a:spcPts val="1600"/>
              </a:spcBef>
              <a:buClr>
                <a:srgbClr val="525C65"/>
              </a:buClr>
              <a:buSzPts val="2200"/>
              <a:buNone/>
            </a:pPr>
            <a:r>
              <a:rPr lang="en-GB" sz="2200" dirty="0">
                <a:solidFill>
                  <a:srgbClr val="525C65"/>
                </a:solidFill>
                <a:latin typeface="Open Sans Light"/>
                <a:ea typeface="Open Sans Light"/>
                <a:cs typeface="Open Sans Light"/>
                <a:sym typeface="Open Sans Light"/>
              </a:rPr>
              <a:t>Considering the data available I can conclude that there are four (events) steps in the </a:t>
            </a:r>
            <a:r>
              <a:rPr lang="en-GB" sz="2200" b="1" u="sng" dirty="0">
                <a:solidFill>
                  <a:srgbClr val="525C65"/>
                </a:solidFill>
                <a:latin typeface="Open Sans Light"/>
                <a:ea typeface="Open Sans Light"/>
                <a:cs typeface="Open Sans Light"/>
                <a:sym typeface="Open Sans Light"/>
              </a:rPr>
              <a:t>customer journey </a:t>
            </a:r>
            <a:r>
              <a:rPr lang="en-GB" sz="2200" dirty="0">
                <a:solidFill>
                  <a:srgbClr val="525C65"/>
                </a:solidFill>
                <a:latin typeface="Open Sans Light"/>
                <a:ea typeface="Open Sans Light"/>
                <a:cs typeface="Open Sans Light"/>
                <a:sym typeface="Open Sans Light"/>
              </a:rPr>
              <a:t>to book a flying ride:</a:t>
            </a:r>
          </a:p>
          <a:p>
            <a:pPr marL="546100" indent="-457200">
              <a:spcBef>
                <a:spcPts val="1600"/>
              </a:spcBef>
              <a:buClr>
                <a:srgbClr val="525C65"/>
              </a:buClr>
              <a:buSzPts val="2200"/>
              <a:buFont typeface="+mj-lt"/>
              <a:buAutoNum type="arabicPeriod"/>
            </a:pPr>
            <a:r>
              <a:rPr lang="en-GB" sz="2200" b="1" dirty="0">
                <a:solidFill>
                  <a:srgbClr val="525C65"/>
                </a:solidFill>
                <a:latin typeface="Open Sans Light"/>
                <a:ea typeface="Open Sans Light"/>
                <a:cs typeface="Open Sans Light"/>
              </a:rPr>
              <a:t>open</a:t>
            </a:r>
            <a:r>
              <a:rPr lang="en-GB" sz="2200" dirty="0">
                <a:solidFill>
                  <a:srgbClr val="525C65"/>
                </a:solidFill>
                <a:latin typeface="Open Sans Light"/>
                <a:ea typeface="Open Sans Light"/>
                <a:cs typeface="Open Sans Light"/>
              </a:rPr>
              <a:t> - </a:t>
            </a:r>
            <a:r>
              <a:rPr lang="en-GB" sz="2200" dirty="0">
                <a:solidFill>
                  <a:srgbClr val="525C65"/>
                </a:solidFill>
                <a:latin typeface="Open Sans Light"/>
                <a:ea typeface="Open Sans Light"/>
                <a:cs typeface="Open Sans Light"/>
                <a:sym typeface="Open Sans Light"/>
              </a:rPr>
              <a:t>assuming that all incoming costumers open the mobile application;</a:t>
            </a:r>
            <a:endParaRPr lang="en-GB" sz="2200" dirty="0">
              <a:solidFill>
                <a:srgbClr val="525C65"/>
              </a:solidFill>
              <a:latin typeface="Open Sans Light"/>
              <a:ea typeface="Open Sans Light"/>
              <a:cs typeface="Open Sans Light"/>
            </a:endParaRPr>
          </a:p>
          <a:p>
            <a:pPr marL="546100" indent="-457200">
              <a:spcBef>
                <a:spcPts val="1600"/>
              </a:spcBef>
              <a:buClr>
                <a:srgbClr val="525C65"/>
              </a:buClr>
              <a:buSzPts val="2200"/>
              <a:buFont typeface="+mj-lt"/>
              <a:buAutoNum type="arabicPeriod"/>
            </a:pPr>
            <a:r>
              <a:rPr lang="en-GB" sz="2200" b="1" dirty="0">
                <a:solidFill>
                  <a:srgbClr val="525C65"/>
                </a:solidFill>
                <a:latin typeface="Open Sans Light"/>
                <a:ea typeface="Open Sans Light"/>
                <a:cs typeface="Open Sans Light"/>
              </a:rPr>
              <a:t>#_</a:t>
            </a:r>
            <a:r>
              <a:rPr lang="en-GB" sz="2200" b="1" dirty="0" err="1">
                <a:solidFill>
                  <a:srgbClr val="525C65"/>
                </a:solidFill>
                <a:latin typeface="Open Sans Light"/>
                <a:ea typeface="Open Sans Light"/>
                <a:cs typeface="Open Sans Light"/>
              </a:rPr>
              <a:t>of_users</a:t>
            </a:r>
            <a:r>
              <a:rPr lang="en-GB" sz="2200" b="1" dirty="0">
                <a:solidFill>
                  <a:srgbClr val="525C65"/>
                </a:solidFill>
                <a:latin typeface="Open Sans Light"/>
                <a:ea typeface="Open Sans Light"/>
                <a:cs typeface="Open Sans Light"/>
              </a:rPr>
              <a:t> </a:t>
            </a:r>
            <a:r>
              <a:rPr lang="en-GB" sz="2200" dirty="0">
                <a:solidFill>
                  <a:srgbClr val="525C65"/>
                </a:solidFill>
                <a:latin typeface="Open Sans Light"/>
                <a:ea typeface="Open Sans Light"/>
                <a:cs typeface="Open Sans Light"/>
              </a:rPr>
              <a:t>- </a:t>
            </a:r>
            <a:r>
              <a:rPr lang="en-GB" sz="2200" dirty="0">
                <a:solidFill>
                  <a:srgbClr val="525C65"/>
                </a:solidFill>
                <a:latin typeface="Open Sans Light"/>
                <a:ea typeface="Open Sans Light"/>
                <a:cs typeface="Open Sans Light"/>
                <a:sym typeface="Open Sans Light"/>
              </a:rPr>
              <a:t>complete the login and enter/navigate the application. R</a:t>
            </a:r>
            <a:r>
              <a:rPr lang="en-GB" sz="2200" dirty="0">
                <a:solidFill>
                  <a:srgbClr val="525C65"/>
                </a:solidFill>
                <a:latin typeface="Open Sans Light"/>
                <a:ea typeface="Open Sans Light"/>
                <a:cs typeface="Open Sans Light"/>
              </a:rPr>
              <a:t>efers to the number of passengers to book the ride. After opening the app and search for a ride, then you specify how many passengers to take that ride.</a:t>
            </a:r>
          </a:p>
          <a:p>
            <a:pPr marL="546100" indent="-457200">
              <a:spcBef>
                <a:spcPts val="1600"/>
              </a:spcBef>
              <a:buClr>
                <a:srgbClr val="525C65"/>
              </a:buClr>
              <a:buSzPts val="2200"/>
              <a:buFont typeface="+mj-lt"/>
              <a:buAutoNum type="arabicPeriod"/>
            </a:pPr>
            <a:r>
              <a:rPr lang="en-GB" sz="2200" b="1" dirty="0">
                <a:solidFill>
                  <a:srgbClr val="525C65"/>
                </a:solidFill>
                <a:latin typeface="Open Sans Light"/>
                <a:ea typeface="Open Sans Light"/>
                <a:cs typeface="Open Sans Light"/>
              </a:rPr>
              <a:t>search</a:t>
            </a:r>
            <a:r>
              <a:rPr lang="en-GB" sz="2200" dirty="0">
                <a:solidFill>
                  <a:srgbClr val="525C65"/>
                </a:solidFill>
                <a:latin typeface="Open Sans Light"/>
                <a:ea typeface="Open Sans Light"/>
                <a:cs typeface="Open Sans Light"/>
              </a:rPr>
              <a:t> - </a:t>
            </a:r>
            <a:r>
              <a:rPr lang="en-GB" sz="2200" dirty="0">
                <a:solidFill>
                  <a:srgbClr val="525C65"/>
                </a:solidFill>
                <a:latin typeface="Open Sans Light"/>
                <a:ea typeface="Open Sans Light"/>
                <a:cs typeface="Open Sans Light"/>
                <a:sym typeface="Open Sans Light"/>
              </a:rPr>
              <a:t>search by cab, location, time period and time, etc …;</a:t>
            </a:r>
            <a:endParaRPr lang="en-GB" sz="2200" dirty="0">
              <a:solidFill>
                <a:srgbClr val="525C65"/>
              </a:solidFill>
              <a:latin typeface="Open Sans Light"/>
              <a:ea typeface="Open Sans Light"/>
              <a:cs typeface="Open Sans Light"/>
            </a:endParaRPr>
          </a:p>
          <a:p>
            <a:pPr marL="546100" indent="-457200">
              <a:spcBef>
                <a:spcPts val="1600"/>
              </a:spcBef>
              <a:buClr>
                <a:srgbClr val="525C65"/>
              </a:buClr>
              <a:buSzPts val="2200"/>
              <a:buFont typeface="+mj-lt"/>
              <a:buAutoNum type="arabicPeriod"/>
            </a:pPr>
            <a:r>
              <a:rPr lang="en-GB" sz="2200" b="1" dirty="0" err="1">
                <a:solidFill>
                  <a:srgbClr val="525C65"/>
                </a:solidFill>
                <a:latin typeface="Open Sans Light"/>
                <a:ea typeface="Open Sans Light"/>
                <a:cs typeface="Open Sans Light"/>
              </a:rPr>
              <a:t>begin_ride</a:t>
            </a:r>
            <a:r>
              <a:rPr lang="en-GB" sz="2200" b="1" dirty="0">
                <a:solidFill>
                  <a:srgbClr val="525C65"/>
                </a:solidFill>
                <a:latin typeface="Open Sans Light"/>
                <a:ea typeface="Open Sans Light"/>
                <a:cs typeface="Open Sans Light"/>
              </a:rPr>
              <a:t> </a:t>
            </a:r>
            <a:r>
              <a:rPr lang="en-GB" sz="2200" dirty="0">
                <a:solidFill>
                  <a:srgbClr val="525C65"/>
                </a:solidFill>
                <a:latin typeface="Open Sans Light"/>
                <a:ea typeface="Open Sans Light"/>
                <a:cs typeface="Open Sans Light"/>
              </a:rPr>
              <a:t>– </a:t>
            </a:r>
            <a:r>
              <a:rPr lang="en-GB" sz="2200" dirty="0">
                <a:solidFill>
                  <a:srgbClr val="525C65"/>
                </a:solidFill>
                <a:latin typeface="Open Sans Light"/>
                <a:ea typeface="Open Sans Light"/>
                <a:cs typeface="Open Sans Light"/>
                <a:sym typeface="Open Sans Light"/>
              </a:rPr>
              <a:t>the users complete the search step and proceed to booking the ride and begin riding.</a:t>
            </a:r>
            <a:endParaRPr lang="en-GB" sz="2200" dirty="0">
              <a:solidFill>
                <a:srgbClr val="525C65"/>
              </a:solidFill>
              <a:latin typeface="Open Sans Light"/>
              <a:ea typeface="Open Sans Light"/>
              <a:cs typeface="Open Sans Light"/>
            </a:endParaRPr>
          </a:p>
          <a:p>
            <a:pPr marL="546100" lvl="0" indent="-457200">
              <a:spcBef>
                <a:spcPts val="1600"/>
              </a:spcBef>
              <a:buClr>
                <a:srgbClr val="525C65"/>
              </a:buClr>
              <a:buSzPts val="2200"/>
              <a:buFont typeface="+mj-lt"/>
              <a:buAutoNum type="arabicPeriod"/>
            </a:pPr>
            <a:endParaRPr lang="en-GB" sz="2200" b="1" dirty="0">
              <a:solidFill>
                <a:srgbClr val="525C65"/>
              </a:solidFill>
              <a:latin typeface="Open Sans Light"/>
              <a:ea typeface="Open Sans Light"/>
              <a:cs typeface="Open Sans Light"/>
              <a:sym typeface="Open Sans Light"/>
            </a:endParaRPr>
          </a:p>
          <a:p>
            <a:pPr marL="546100" lvl="0" indent="-457200">
              <a:spcBef>
                <a:spcPts val="1600"/>
              </a:spcBef>
              <a:buClr>
                <a:srgbClr val="525C65"/>
              </a:buClr>
              <a:buSzPts val="2200"/>
              <a:buFont typeface="+mj-lt"/>
              <a:buAutoNum type="arabicPeriod"/>
            </a:pPr>
            <a:endParaRPr lang="en-GB" sz="2200" b="1" dirty="0">
              <a:solidFill>
                <a:srgbClr val="525C65"/>
              </a:solidFill>
              <a:latin typeface="Open Sans Light"/>
              <a:ea typeface="Open Sans Light"/>
              <a:cs typeface="Open Sans Light"/>
              <a:sym typeface="Open Sans Light"/>
            </a:endParaRPr>
          </a:p>
          <a:p>
            <a:pPr marL="546100" lvl="0" indent="-457200">
              <a:spcBef>
                <a:spcPts val="1600"/>
              </a:spcBef>
              <a:buClr>
                <a:srgbClr val="525C65"/>
              </a:buClr>
              <a:buSzPts val="2200"/>
              <a:buFont typeface="+mj-lt"/>
              <a:buAutoNum type="arabicPeriod"/>
            </a:pPr>
            <a:endParaRPr lang="en-GB" sz="2200" dirty="0">
              <a:solidFill>
                <a:srgbClr val="525C65"/>
              </a:solidFill>
              <a:latin typeface="Open Sans Light"/>
              <a:ea typeface="Open Sans Light"/>
              <a:cs typeface="Open Sans Light"/>
              <a:sym typeface="Open Sans Light"/>
            </a:endParaRPr>
          </a:p>
        </p:txBody>
      </p:sp>
      <p:sp>
        <p:nvSpPr>
          <p:cNvPr id="237" name="Google Shape;237;p59"/>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9"/>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User Funnel</a:t>
            </a:r>
            <a:endParaRPr sz="4000" b="1">
              <a:solidFill>
                <a:srgbClr val="2E3D49"/>
              </a:solidFill>
            </a:endParaRPr>
          </a:p>
        </p:txBody>
      </p:sp>
      <p:sp>
        <p:nvSpPr>
          <p:cNvPr id="236" name="Google Shape;236;p59"/>
          <p:cNvSpPr txBox="1">
            <a:spLocks noGrp="1"/>
          </p:cNvSpPr>
          <p:nvPr>
            <p:ph type="body" idx="1"/>
          </p:nvPr>
        </p:nvSpPr>
        <p:spPr>
          <a:xfrm>
            <a:off x="264945" y="1990179"/>
            <a:ext cx="7242600" cy="15466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525C65"/>
                </a:solidFill>
                <a:highlight>
                  <a:schemeClr val="lt1"/>
                </a:highlight>
              </a:rPr>
              <a:t>Identifying the different stages the user funnel</a:t>
            </a:r>
            <a:endParaRPr sz="2200" i="1"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None/>
            </a:pPr>
            <a:r>
              <a:rPr lang="en-GB" sz="2200" dirty="0">
                <a:solidFill>
                  <a:srgbClr val="525C65"/>
                </a:solidFill>
                <a:latin typeface="Open Sans Light"/>
                <a:ea typeface="Open Sans Light"/>
                <a:cs typeface="Open Sans Light"/>
              </a:rPr>
              <a:t>Funnel from step to step, including drop off rates</a:t>
            </a:r>
            <a:endParaRPr lang="en-GB" sz="2200" dirty="0">
              <a:solidFill>
                <a:srgbClr val="525C65"/>
              </a:solidFill>
              <a:latin typeface="Open Sans Light"/>
              <a:ea typeface="Open Sans Light"/>
              <a:cs typeface="Open Sans Light"/>
              <a:sym typeface="Open Sans Light"/>
            </a:endParaRPr>
          </a:p>
          <a:p>
            <a:pPr marL="546100" lvl="0" indent="-457200">
              <a:spcBef>
                <a:spcPts val="1600"/>
              </a:spcBef>
              <a:buClr>
                <a:srgbClr val="525C65"/>
              </a:buClr>
              <a:buSzPts val="2200"/>
              <a:buFont typeface="+mj-lt"/>
              <a:buAutoNum type="arabicPeriod"/>
            </a:pPr>
            <a:endParaRPr lang="en-GB" sz="2200" b="1" dirty="0">
              <a:solidFill>
                <a:srgbClr val="525C65"/>
              </a:solidFill>
              <a:latin typeface="Open Sans Light"/>
              <a:ea typeface="Open Sans Light"/>
              <a:cs typeface="Open Sans Light"/>
              <a:sym typeface="Open Sans Light"/>
            </a:endParaRPr>
          </a:p>
          <a:p>
            <a:pPr marL="546100" lvl="0" indent="-457200">
              <a:spcBef>
                <a:spcPts val="1600"/>
              </a:spcBef>
              <a:buClr>
                <a:srgbClr val="525C65"/>
              </a:buClr>
              <a:buSzPts val="2200"/>
              <a:buFont typeface="+mj-lt"/>
              <a:buAutoNum type="arabicPeriod"/>
            </a:pPr>
            <a:endParaRPr lang="en-GB" sz="2200" dirty="0">
              <a:solidFill>
                <a:srgbClr val="525C65"/>
              </a:solidFill>
              <a:latin typeface="Open Sans Light"/>
              <a:ea typeface="Open Sans Light"/>
              <a:cs typeface="Open Sans Light"/>
              <a:sym typeface="Open Sans Light"/>
            </a:endParaRPr>
          </a:p>
        </p:txBody>
      </p:sp>
      <p:sp>
        <p:nvSpPr>
          <p:cNvPr id="237" name="Google Shape;237;p59"/>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B61AF6C0-D5D7-2543-B9C2-B1AB94C1B2AA}"/>
              </a:ext>
            </a:extLst>
          </p:cNvPr>
          <p:cNvPicPr>
            <a:picLocks noChangeAspect="1"/>
          </p:cNvPicPr>
          <p:nvPr/>
        </p:nvPicPr>
        <p:blipFill>
          <a:blip r:embed="rId3"/>
          <a:stretch>
            <a:fillRect/>
          </a:stretch>
        </p:blipFill>
        <p:spPr>
          <a:xfrm>
            <a:off x="264855" y="3080838"/>
            <a:ext cx="7227583" cy="3302709"/>
          </a:xfrm>
          <a:prstGeom prst="rect">
            <a:avLst/>
          </a:prstGeom>
        </p:spPr>
      </p:pic>
      <p:pic>
        <p:nvPicPr>
          <p:cNvPr id="3" name="Picture 2">
            <a:extLst>
              <a:ext uri="{FF2B5EF4-FFF2-40B4-BE49-F238E27FC236}">
                <a16:creationId xmlns:a16="http://schemas.microsoft.com/office/drawing/2014/main" id="{E8400001-7B69-294A-B74E-C96162F6717E}"/>
              </a:ext>
            </a:extLst>
          </p:cNvPr>
          <p:cNvPicPr>
            <a:picLocks noChangeAspect="1"/>
          </p:cNvPicPr>
          <p:nvPr/>
        </p:nvPicPr>
        <p:blipFill>
          <a:blip r:embed="rId4"/>
          <a:stretch>
            <a:fillRect/>
          </a:stretch>
        </p:blipFill>
        <p:spPr>
          <a:xfrm>
            <a:off x="279962" y="6173900"/>
            <a:ext cx="7212476" cy="3788642"/>
          </a:xfrm>
          <a:prstGeom prst="rect">
            <a:avLst/>
          </a:prstGeom>
        </p:spPr>
      </p:pic>
    </p:spTree>
    <p:extLst>
      <p:ext uri="{BB962C8B-B14F-4D97-AF65-F5344CB8AC3E}">
        <p14:creationId xmlns:p14="http://schemas.microsoft.com/office/powerpoint/2010/main" val="639188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3BBC0"/>
        </a:solidFill>
        <a:effectLst/>
      </p:bgPr>
    </p:bg>
    <p:spTree>
      <p:nvGrpSpPr>
        <p:cNvPr id="1" name="Shape 193"/>
        <p:cNvGrpSpPr/>
        <p:nvPr/>
      </p:nvGrpSpPr>
      <p:grpSpPr>
        <a:xfrm>
          <a:off x="0" y="0"/>
          <a:ext cx="0" cy="0"/>
          <a:chOff x="0" y="0"/>
          <a:chExt cx="0" cy="0"/>
        </a:xfrm>
      </p:grpSpPr>
      <p:sp>
        <p:nvSpPr>
          <p:cNvPr id="194" name="Google Shape;194;p53"/>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Step 1 </a:t>
            </a:r>
            <a:endParaRPr sz="3000" b="1" dirty="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Select KPIs </a:t>
            </a:r>
            <a:endParaRPr sz="3000" b="1" dirty="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&amp; </a:t>
            </a:r>
            <a:endParaRPr sz="3000" b="1" dirty="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Evaluate Previous Multivariate Experiment Results</a:t>
            </a:r>
            <a:endParaRPr sz="3000" b="1" dirty="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endParaRPr sz="2000" dirty="0"/>
          </a:p>
        </p:txBody>
      </p:sp>
      <p:sp>
        <p:nvSpPr>
          <p:cNvPr id="195" name="Google Shape;195;p53"/>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9"/>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User Funnel</a:t>
            </a:r>
            <a:endParaRPr sz="4000" b="1">
              <a:solidFill>
                <a:srgbClr val="2E3D49"/>
              </a:solidFill>
            </a:endParaRPr>
          </a:p>
        </p:txBody>
      </p:sp>
      <p:sp>
        <p:nvSpPr>
          <p:cNvPr id="236" name="Google Shape;236;p59"/>
          <p:cNvSpPr txBox="1">
            <a:spLocks noGrp="1"/>
          </p:cNvSpPr>
          <p:nvPr>
            <p:ph type="body" idx="1"/>
          </p:nvPr>
        </p:nvSpPr>
        <p:spPr>
          <a:xfrm>
            <a:off x="264945" y="1990179"/>
            <a:ext cx="7242600" cy="15466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525C65"/>
                </a:solidFill>
                <a:highlight>
                  <a:schemeClr val="lt1"/>
                </a:highlight>
              </a:rPr>
              <a:t>Identifying the different stages the user funnel</a:t>
            </a:r>
            <a:endParaRPr sz="2200" i="1"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None/>
            </a:pPr>
            <a:r>
              <a:rPr lang="en-GB" sz="2200" dirty="0">
                <a:solidFill>
                  <a:srgbClr val="525C65"/>
                </a:solidFill>
                <a:latin typeface="Open Sans Light"/>
                <a:ea typeface="Open Sans Light"/>
                <a:cs typeface="Open Sans Light"/>
              </a:rPr>
              <a:t>Funnel from step to step, including drop off rates</a:t>
            </a:r>
            <a:endParaRPr lang="en-GB" sz="2200" dirty="0">
              <a:solidFill>
                <a:srgbClr val="525C65"/>
              </a:solidFill>
              <a:latin typeface="Open Sans Light"/>
              <a:ea typeface="Open Sans Light"/>
              <a:cs typeface="Open Sans Light"/>
              <a:sym typeface="Open Sans Light"/>
            </a:endParaRPr>
          </a:p>
          <a:p>
            <a:pPr marL="546100" lvl="0" indent="-457200">
              <a:spcBef>
                <a:spcPts val="1600"/>
              </a:spcBef>
              <a:buClr>
                <a:srgbClr val="525C65"/>
              </a:buClr>
              <a:buSzPts val="2200"/>
              <a:buFont typeface="+mj-lt"/>
              <a:buAutoNum type="arabicPeriod"/>
            </a:pPr>
            <a:endParaRPr lang="en-GB" sz="2200" b="1" dirty="0">
              <a:solidFill>
                <a:srgbClr val="525C65"/>
              </a:solidFill>
              <a:latin typeface="Open Sans Light"/>
              <a:ea typeface="Open Sans Light"/>
              <a:cs typeface="Open Sans Light"/>
              <a:sym typeface="Open Sans Light"/>
            </a:endParaRPr>
          </a:p>
          <a:p>
            <a:pPr marL="546100" lvl="0" indent="-457200">
              <a:spcBef>
                <a:spcPts val="1600"/>
              </a:spcBef>
              <a:buClr>
                <a:srgbClr val="525C65"/>
              </a:buClr>
              <a:buSzPts val="2200"/>
              <a:buFont typeface="+mj-lt"/>
              <a:buAutoNum type="arabicPeriod"/>
            </a:pPr>
            <a:endParaRPr lang="en-GB" sz="2200" dirty="0">
              <a:solidFill>
                <a:srgbClr val="525C65"/>
              </a:solidFill>
              <a:latin typeface="Open Sans Light"/>
              <a:ea typeface="Open Sans Light"/>
              <a:cs typeface="Open Sans Light"/>
              <a:sym typeface="Open Sans Light"/>
            </a:endParaRPr>
          </a:p>
        </p:txBody>
      </p:sp>
      <p:sp>
        <p:nvSpPr>
          <p:cNvPr id="237" name="Google Shape;237;p59"/>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257DEF4B-F673-B141-AE53-6206E5CC8C27}"/>
              </a:ext>
            </a:extLst>
          </p:cNvPr>
          <p:cNvPicPr>
            <a:picLocks noChangeAspect="1"/>
          </p:cNvPicPr>
          <p:nvPr/>
        </p:nvPicPr>
        <p:blipFill>
          <a:blip r:embed="rId3"/>
          <a:stretch>
            <a:fillRect/>
          </a:stretch>
        </p:blipFill>
        <p:spPr>
          <a:xfrm>
            <a:off x="109933" y="3205965"/>
            <a:ext cx="7552534" cy="4230005"/>
          </a:xfrm>
          <a:prstGeom prst="rect">
            <a:avLst/>
          </a:prstGeom>
        </p:spPr>
      </p:pic>
      <p:pic>
        <p:nvPicPr>
          <p:cNvPr id="5" name="Picture 4">
            <a:extLst>
              <a:ext uri="{FF2B5EF4-FFF2-40B4-BE49-F238E27FC236}">
                <a16:creationId xmlns:a16="http://schemas.microsoft.com/office/drawing/2014/main" id="{F19ECF5C-D0F8-4341-A75C-2C221B2F213E}"/>
              </a:ext>
            </a:extLst>
          </p:cNvPr>
          <p:cNvPicPr>
            <a:picLocks noChangeAspect="1"/>
          </p:cNvPicPr>
          <p:nvPr/>
        </p:nvPicPr>
        <p:blipFill>
          <a:blip r:embed="rId4"/>
          <a:stretch>
            <a:fillRect/>
          </a:stretch>
        </p:blipFill>
        <p:spPr>
          <a:xfrm>
            <a:off x="533400" y="7604006"/>
            <a:ext cx="6705600" cy="2095500"/>
          </a:xfrm>
          <a:prstGeom prst="rect">
            <a:avLst/>
          </a:prstGeom>
        </p:spPr>
      </p:pic>
    </p:spTree>
    <p:extLst>
      <p:ext uri="{BB962C8B-B14F-4D97-AF65-F5344CB8AC3E}">
        <p14:creationId xmlns:p14="http://schemas.microsoft.com/office/powerpoint/2010/main" val="355471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0"/>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User Segments</a:t>
            </a:r>
            <a:endParaRPr sz="4000" b="1">
              <a:solidFill>
                <a:srgbClr val="2E3D49"/>
              </a:solidFill>
            </a:endParaRPr>
          </a:p>
        </p:txBody>
      </p:sp>
      <p:sp>
        <p:nvSpPr>
          <p:cNvPr id="243" name="Google Shape;243;p60"/>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88900" lvl="0" indent="0" algn="just">
              <a:buClr>
                <a:srgbClr val="525C65"/>
              </a:buClr>
              <a:buSzPts val="2200"/>
              <a:buNone/>
            </a:pPr>
            <a:r>
              <a:rPr lang="en-GB" sz="2200" dirty="0">
                <a:solidFill>
                  <a:srgbClr val="525C65"/>
                </a:solidFill>
                <a:latin typeface="Open Sans Light"/>
                <a:ea typeface="Open Sans Light"/>
                <a:cs typeface="Open Sans Light"/>
                <a:sym typeface="Open Sans Light"/>
              </a:rPr>
              <a:t>Given the data we have available, it is possible to identify </a:t>
            </a:r>
            <a:r>
              <a:rPr lang="en-GB" sz="2200" b="1" dirty="0">
                <a:solidFill>
                  <a:srgbClr val="525C65"/>
                </a:solidFill>
                <a:latin typeface="Open Sans Light"/>
                <a:ea typeface="Open Sans Light"/>
                <a:cs typeface="Open Sans Light"/>
                <a:sym typeface="Open Sans Light"/>
              </a:rPr>
              <a:t>two demographic attributes </a:t>
            </a:r>
            <a:r>
              <a:rPr lang="en-GB" sz="2200" dirty="0">
                <a:solidFill>
                  <a:srgbClr val="525C65"/>
                </a:solidFill>
                <a:latin typeface="Open Sans Light"/>
                <a:ea typeface="Open Sans Light"/>
                <a:cs typeface="Open Sans Light"/>
                <a:sym typeface="Open Sans Light"/>
              </a:rPr>
              <a:t>that allow for segment analysis:</a:t>
            </a:r>
          </a:p>
          <a:p>
            <a:pPr marL="546100" lvl="0" indent="-457200">
              <a:buClr>
                <a:srgbClr val="525C65"/>
              </a:buClr>
              <a:buSzPts val="2200"/>
              <a:buFont typeface="+mj-lt"/>
              <a:buAutoNum type="arabicPeriod"/>
            </a:pPr>
            <a:r>
              <a:rPr lang="en-GB" sz="2200" dirty="0">
                <a:solidFill>
                  <a:srgbClr val="525C65"/>
                </a:solidFill>
                <a:latin typeface="Open Sans Light"/>
                <a:ea typeface="Open Sans Light"/>
                <a:cs typeface="Open Sans Light"/>
                <a:sym typeface="Open Sans Light"/>
              </a:rPr>
              <a:t>Age group</a:t>
            </a:r>
          </a:p>
          <a:p>
            <a:pPr marL="546100" lvl="0" indent="-457200">
              <a:buClr>
                <a:srgbClr val="525C65"/>
              </a:buClr>
              <a:buSzPts val="2200"/>
              <a:buFont typeface="+mj-lt"/>
              <a:buAutoNum type="arabicPeriod"/>
            </a:pPr>
            <a:r>
              <a:rPr lang="en-GB" sz="2200" dirty="0">
                <a:solidFill>
                  <a:srgbClr val="525C65"/>
                </a:solidFill>
                <a:latin typeface="Open Sans Light"/>
                <a:ea typeface="Open Sans Light"/>
                <a:cs typeface="Open Sans Light"/>
                <a:sym typeface="Open Sans Light"/>
              </a:rPr>
              <a:t>Neighbourhood</a:t>
            </a:r>
          </a:p>
          <a:p>
            <a:pPr marL="546100" lvl="0" indent="-457200">
              <a:buClr>
                <a:srgbClr val="525C65"/>
              </a:buClr>
              <a:buSzPts val="2200"/>
              <a:buFont typeface="+mj-lt"/>
              <a:buAutoNum type="arabicPeriod"/>
            </a:pPr>
            <a:endParaRPr lang="en-GB" sz="2200" i="1" dirty="0">
              <a:solidFill>
                <a:srgbClr val="525C65"/>
              </a:solidFill>
              <a:latin typeface="Open Sans Light"/>
              <a:ea typeface="Open Sans Light"/>
              <a:cs typeface="Open Sans Light"/>
              <a:sym typeface="Open Sans Light"/>
            </a:endParaRPr>
          </a:p>
          <a:p>
            <a:pPr marL="88900" lvl="0" indent="0">
              <a:buClr>
                <a:srgbClr val="525C65"/>
              </a:buClr>
              <a:buSzPts val="2200"/>
              <a:buNone/>
            </a:pPr>
            <a:br>
              <a:rPr lang="en" sz="2200" i="1" dirty="0">
                <a:solidFill>
                  <a:srgbClr val="525C65"/>
                </a:solidFill>
                <a:highlight>
                  <a:srgbClr val="FFFFFF"/>
                </a:highlight>
                <a:latin typeface="Open Sans Light"/>
                <a:ea typeface="Open Sans Light"/>
                <a:cs typeface="Open Sans Light"/>
                <a:sym typeface="Open Sans Light"/>
              </a:rPr>
            </a:b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1600"/>
              </a:spcAft>
              <a:buNone/>
            </a:pPr>
            <a:endParaRPr sz="2200" i="1" dirty="0">
              <a:solidFill>
                <a:srgbClr val="525C65"/>
              </a:solidFill>
              <a:highlight>
                <a:srgbClr val="FFFFFF"/>
              </a:highlight>
              <a:latin typeface="Open Sans Light"/>
              <a:ea typeface="Open Sans Light"/>
              <a:cs typeface="Open Sans Light"/>
              <a:sym typeface="Open Sans Light"/>
            </a:endParaRPr>
          </a:p>
        </p:txBody>
      </p:sp>
      <p:pic>
        <p:nvPicPr>
          <p:cNvPr id="2" name="Picture 1">
            <a:extLst>
              <a:ext uri="{FF2B5EF4-FFF2-40B4-BE49-F238E27FC236}">
                <a16:creationId xmlns:a16="http://schemas.microsoft.com/office/drawing/2014/main" id="{1C130F89-AC5A-1B4E-9C91-23CA2562508F}"/>
              </a:ext>
            </a:extLst>
          </p:cNvPr>
          <p:cNvPicPr>
            <a:picLocks noChangeAspect="1"/>
          </p:cNvPicPr>
          <p:nvPr/>
        </p:nvPicPr>
        <p:blipFill>
          <a:blip r:embed="rId3"/>
          <a:stretch>
            <a:fillRect/>
          </a:stretch>
        </p:blipFill>
        <p:spPr>
          <a:xfrm>
            <a:off x="132472" y="6639881"/>
            <a:ext cx="7507455" cy="3418519"/>
          </a:xfrm>
          <a:prstGeom prst="rect">
            <a:avLst/>
          </a:prstGeom>
        </p:spPr>
      </p:pic>
      <p:pic>
        <p:nvPicPr>
          <p:cNvPr id="5" name="Picture 4">
            <a:extLst>
              <a:ext uri="{FF2B5EF4-FFF2-40B4-BE49-F238E27FC236}">
                <a16:creationId xmlns:a16="http://schemas.microsoft.com/office/drawing/2014/main" id="{BF84F8E9-1560-0A4B-831D-C130180DD07D}"/>
              </a:ext>
            </a:extLst>
          </p:cNvPr>
          <p:cNvPicPr>
            <a:picLocks noChangeAspect="1"/>
          </p:cNvPicPr>
          <p:nvPr/>
        </p:nvPicPr>
        <p:blipFill>
          <a:blip r:embed="rId4"/>
          <a:stretch>
            <a:fillRect/>
          </a:stretch>
        </p:blipFill>
        <p:spPr>
          <a:xfrm>
            <a:off x="264855" y="4567129"/>
            <a:ext cx="2527300" cy="1612900"/>
          </a:xfrm>
          <a:prstGeom prst="rect">
            <a:avLst/>
          </a:prstGeom>
        </p:spPr>
      </p:pic>
      <p:pic>
        <p:nvPicPr>
          <p:cNvPr id="6" name="Picture 5">
            <a:extLst>
              <a:ext uri="{FF2B5EF4-FFF2-40B4-BE49-F238E27FC236}">
                <a16:creationId xmlns:a16="http://schemas.microsoft.com/office/drawing/2014/main" id="{86031661-99BA-114D-9A86-3D1686E59C0E}"/>
              </a:ext>
            </a:extLst>
          </p:cNvPr>
          <p:cNvPicPr>
            <a:picLocks noChangeAspect="1"/>
          </p:cNvPicPr>
          <p:nvPr/>
        </p:nvPicPr>
        <p:blipFill>
          <a:blip r:embed="rId5"/>
          <a:stretch>
            <a:fillRect/>
          </a:stretch>
        </p:blipFill>
        <p:spPr>
          <a:xfrm>
            <a:off x="3009589" y="4567129"/>
            <a:ext cx="1854200" cy="1358900"/>
          </a:xfrm>
          <a:prstGeom prst="rect">
            <a:avLst/>
          </a:prstGeom>
        </p:spPr>
      </p:pic>
    </p:spTree>
    <p:extLst>
      <p:ext uri="{BB962C8B-B14F-4D97-AF65-F5344CB8AC3E}">
        <p14:creationId xmlns:p14="http://schemas.microsoft.com/office/powerpoint/2010/main" val="4261515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0"/>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User Segments</a:t>
            </a:r>
            <a:endParaRPr sz="4000" b="1">
              <a:solidFill>
                <a:srgbClr val="2E3D49"/>
              </a:solidFill>
            </a:endParaRPr>
          </a:p>
        </p:txBody>
      </p:sp>
      <p:pic>
        <p:nvPicPr>
          <p:cNvPr id="3" name="Picture 2">
            <a:extLst>
              <a:ext uri="{FF2B5EF4-FFF2-40B4-BE49-F238E27FC236}">
                <a16:creationId xmlns:a16="http://schemas.microsoft.com/office/drawing/2014/main" id="{71D03CE4-BFB4-8544-B5B9-64DAD5A7F52F}"/>
              </a:ext>
            </a:extLst>
          </p:cNvPr>
          <p:cNvPicPr>
            <a:picLocks noChangeAspect="1"/>
          </p:cNvPicPr>
          <p:nvPr/>
        </p:nvPicPr>
        <p:blipFill>
          <a:blip r:embed="rId3"/>
          <a:stretch>
            <a:fillRect/>
          </a:stretch>
        </p:blipFill>
        <p:spPr>
          <a:xfrm>
            <a:off x="105302" y="1990171"/>
            <a:ext cx="7561796" cy="3531675"/>
          </a:xfrm>
          <a:prstGeom prst="rect">
            <a:avLst/>
          </a:prstGeom>
        </p:spPr>
      </p:pic>
      <p:pic>
        <p:nvPicPr>
          <p:cNvPr id="6" name="Picture 5">
            <a:extLst>
              <a:ext uri="{FF2B5EF4-FFF2-40B4-BE49-F238E27FC236}">
                <a16:creationId xmlns:a16="http://schemas.microsoft.com/office/drawing/2014/main" id="{9CE6DA99-19D8-564F-AED7-65575827BB4B}"/>
              </a:ext>
            </a:extLst>
          </p:cNvPr>
          <p:cNvPicPr>
            <a:picLocks noChangeAspect="1"/>
          </p:cNvPicPr>
          <p:nvPr/>
        </p:nvPicPr>
        <p:blipFill>
          <a:blip r:embed="rId4"/>
          <a:stretch>
            <a:fillRect/>
          </a:stretch>
        </p:blipFill>
        <p:spPr>
          <a:xfrm>
            <a:off x="1314450" y="6226729"/>
            <a:ext cx="5143500" cy="1841500"/>
          </a:xfrm>
          <a:prstGeom prst="rect">
            <a:avLst/>
          </a:prstGeom>
        </p:spPr>
      </p:pic>
    </p:spTree>
    <p:extLst>
      <p:ext uri="{BB962C8B-B14F-4D97-AF65-F5344CB8AC3E}">
        <p14:creationId xmlns:p14="http://schemas.microsoft.com/office/powerpoint/2010/main" val="1614950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0"/>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User Segments</a:t>
            </a:r>
            <a:endParaRPr sz="4000" b="1">
              <a:solidFill>
                <a:srgbClr val="2E3D49"/>
              </a:solidFill>
            </a:endParaRPr>
          </a:p>
        </p:txBody>
      </p:sp>
      <p:pic>
        <p:nvPicPr>
          <p:cNvPr id="3" name="Picture 2">
            <a:extLst>
              <a:ext uri="{FF2B5EF4-FFF2-40B4-BE49-F238E27FC236}">
                <a16:creationId xmlns:a16="http://schemas.microsoft.com/office/drawing/2014/main" id="{71D03CE4-BFB4-8544-B5B9-64DAD5A7F52F}"/>
              </a:ext>
            </a:extLst>
          </p:cNvPr>
          <p:cNvPicPr>
            <a:picLocks noChangeAspect="1"/>
          </p:cNvPicPr>
          <p:nvPr/>
        </p:nvPicPr>
        <p:blipFill>
          <a:blip r:embed="rId3"/>
          <a:stretch>
            <a:fillRect/>
          </a:stretch>
        </p:blipFill>
        <p:spPr>
          <a:xfrm>
            <a:off x="105302" y="1725290"/>
            <a:ext cx="7561796" cy="3303909"/>
          </a:xfrm>
          <a:prstGeom prst="rect">
            <a:avLst/>
          </a:prstGeom>
        </p:spPr>
      </p:pic>
      <p:pic>
        <p:nvPicPr>
          <p:cNvPr id="6" name="Picture 5">
            <a:extLst>
              <a:ext uri="{FF2B5EF4-FFF2-40B4-BE49-F238E27FC236}">
                <a16:creationId xmlns:a16="http://schemas.microsoft.com/office/drawing/2014/main" id="{9CE6DA99-19D8-564F-AED7-65575827BB4B}"/>
              </a:ext>
            </a:extLst>
          </p:cNvPr>
          <p:cNvPicPr>
            <a:picLocks noChangeAspect="1"/>
          </p:cNvPicPr>
          <p:nvPr/>
        </p:nvPicPr>
        <p:blipFill>
          <a:blip r:embed="rId4"/>
          <a:stretch>
            <a:fillRect/>
          </a:stretch>
        </p:blipFill>
        <p:spPr>
          <a:xfrm>
            <a:off x="1314450" y="4926634"/>
            <a:ext cx="5143500" cy="1841500"/>
          </a:xfrm>
          <a:prstGeom prst="rect">
            <a:avLst/>
          </a:prstGeom>
        </p:spPr>
      </p:pic>
      <p:pic>
        <p:nvPicPr>
          <p:cNvPr id="2" name="Picture 1">
            <a:extLst>
              <a:ext uri="{FF2B5EF4-FFF2-40B4-BE49-F238E27FC236}">
                <a16:creationId xmlns:a16="http://schemas.microsoft.com/office/drawing/2014/main" id="{51981624-C45A-D249-B0F1-3232958A617E}"/>
              </a:ext>
            </a:extLst>
          </p:cNvPr>
          <p:cNvPicPr>
            <a:picLocks noChangeAspect="1"/>
          </p:cNvPicPr>
          <p:nvPr/>
        </p:nvPicPr>
        <p:blipFill>
          <a:blip r:embed="rId5"/>
          <a:stretch>
            <a:fillRect/>
          </a:stretch>
        </p:blipFill>
        <p:spPr>
          <a:xfrm>
            <a:off x="132472" y="6827984"/>
            <a:ext cx="7507455" cy="1500957"/>
          </a:xfrm>
          <a:prstGeom prst="rect">
            <a:avLst/>
          </a:prstGeom>
        </p:spPr>
      </p:pic>
      <p:pic>
        <p:nvPicPr>
          <p:cNvPr id="4" name="Picture 3">
            <a:extLst>
              <a:ext uri="{FF2B5EF4-FFF2-40B4-BE49-F238E27FC236}">
                <a16:creationId xmlns:a16="http://schemas.microsoft.com/office/drawing/2014/main" id="{D80AB10D-F95E-5A4E-9332-CE8A3CBAF514}"/>
              </a:ext>
            </a:extLst>
          </p:cNvPr>
          <p:cNvPicPr>
            <a:picLocks noChangeAspect="1"/>
          </p:cNvPicPr>
          <p:nvPr/>
        </p:nvPicPr>
        <p:blipFill>
          <a:blip r:embed="rId6"/>
          <a:stretch>
            <a:fillRect/>
          </a:stretch>
        </p:blipFill>
        <p:spPr>
          <a:xfrm>
            <a:off x="66235" y="8388791"/>
            <a:ext cx="7639928" cy="1600200"/>
          </a:xfrm>
          <a:prstGeom prst="rect">
            <a:avLst/>
          </a:prstGeom>
        </p:spPr>
      </p:pic>
    </p:spTree>
    <p:extLst>
      <p:ext uri="{BB962C8B-B14F-4D97-AF65-F5344CB8AC3E}">
        <p14:creationId xmlns:p14="http://schemas.microsoft.com/office/powerpoint/2010/main" val="892881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0"/>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User Segments</a:t>
            </a:r>
            <a:endParaRPr sz="4000" b="1">
              <a:solidFill>
                <a:srgbClr val="2E3D49"/>
              </a:solidFill>
            </a:endParaRPr>
          </a:p>
        </p:txBody>
      </p:sp>
      <p:sp>
        <p:nvSpPr>
          <p:cNvPr id="9" name="Google Shape;243;p60">
            <a:extLst>
              <a:ext uri="{FF2B5EF4-FFF2-40B4-BE49-F238E27FC236}">
                <a16:creationId xmlns:a16="http://schemas.microsoft.com/office/drawing/2014/main" id="{F032D34E-2FF2-424A-8FD3-DE672A5DC112}"/>
              </a:ext>
            </a:extLst>
          </p:cNvPr>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88900" indent="0" algn="just">
              <a:buClr>
                <a:srgbClr val="525C65"/>
              </a:buClr>
              <a:buSzPts val="2200"/>
              <a:buNone/>
            </a:pPr>
            <a:r>
              <a:rPr lang="en-PT" sz="2200" dirty="0">
                <a:solidFill>
                  <a:srgbClr val="525C65"/>
                </a:solidFill>
                <a:latin typeface="Open Sans Light"/>
                <a:ea typeface="Open Sans Light"/>
                <a:cs typeface="Open Sans Light"/>
              </a:rPr>
              <a:t>Using the visualisations presented above:</a:t>
            </a:r>
          </a:p>
          <a:p>
            <a:pPr marL="431800" algn="just">
              <a:buClr>
                <a:srgbClr val="525C65"/>
              </a:buClr>
              <a:buSzPts val="2200"/>
            </a:pPr>
            <a:r>
              <a:rPr lang="en-PT" sz="2200" dirty="0">
                <a:solidFill>
                  <a:srgbClr val="525C65"/>
                </a:solidFill>
                <a:latin typeface="Open Sans Light"/>
                <a:ea typeface="Open Sans Light"/>
                <a:cs typeface="Open Sans Light"/>
              </a:rPr>
              <a:t>Manhattan had the </a:t>
            </a:r>
            <a:r>
              <a:rPr lang="en-PT" sz="2200" b="1" dirty="0">
                <a:solidFill>
                  <a:srgbClr val="525C65"/>
                </a:solidFill>
                <a:latin typeface="Open Sans Light"/>
                <a:ea typeface="Open Sans Light"/>
                <a:cs typeface="Open Sans Light"/>
              </a:rPr>
              <a:t>highest number of users</a:t>
            </a:r>
            <a:r>
              <a:rPr lang="en-PT" sz="2200" dirty="0">
                <a:solidFill>
                  <a:srgbClr val="525C65"/>
                </a:solidFill>
                <a:latin typeface="Open Sans Light"/>
                <a:ea typeface="Open Sans Light"/>
                <a:cs typeface="Open Sans Light"/>
              </a:rPr>
              <a:t>, and age group over 50+ was the most active, followed by 40-49 group. </a:t>
            </a:r>
          </a:p>
          <a:p>
            <a:pPr marL="88900" indent="0" algn="just">
              <a:buClr>
                <a:srgbClr val="525C65"/>
              </a:buClr>
              <a:buSzPts val="2200"/>
              <a:buNone/>
            </a:pPr>
            <a:endParaRPr lang="en-PT" sz="2200" dirty="0">
              <a:solidFill>
                <a:srgbClr val="525C65"/>
              </a:solidFill>
              <a:latin typeface="Open Sans Light"/>
              <a:ea typeface="Open Sans Light"/>
              <a:cs typeface="Open Sans Light"/>
            </a:endParaRPr>
          </a:p>
          <a:p>
            <a:pPr marL="431800" algn="just">
              <a:buClr>
                <a:srgbClr val="525C65"/>
              </a:buClr>
              <a:buSzPts val="2200"/>
            </a:pPr>
            <a:r>
              <a:rPr lang="en-PT" sz="2200" dirty="0">
                <a:solidFill>
                  <a:srgbClr val="525C65"/>
                </a:solidFill>
                <a:latin typeface="Open Sans Light"/>
                <a:ea typeface="Open Sans Light"/>
                <a:cs typeface="Open Sans Light"/>
              </a:rPr>
              <a:t>Whereas in Manhattan the </a:t>
            </a:r>
            <a:r>
              <a:rPr lang="en-PT" sz="2200" b="1" dirty="0">
                <a:solidFill>
                  <a:srgbClr val="525C65"/>
                </a:solidFill>
                <a:latin typeface="Open Sans Light"/>
                <a:ea typeface="Open Sans Light"/>
                <a:cs typeface="Open Sans Light"/>
              </a:rPr>
              <a:t>lowest amount of users was in the 30-39 age group </a:t>
            </a:r>
            <a:r>
              <a:rPr lang="en-PT" sz="2200" dirty="0">
                <a:solidFill>
                  <a:srgbClr val="525C65"/>
                </a:solidFill>
                <a:latin typeface="Open Sans Light"/>
                <a:ea typeface="Open Sans Light"/>
                <a:cs typeface="Open Sans Light"/>
              </a:rPr>
              <a:t>and </a:t>
            </a:r>
            <a:r>
              <a:rPr lang="en-PT" sz="2200" b="1" dirty="0">
                <a:solidFill>
                  <a:srgbClr val="525C65"/>
                </a:solidFill>
                <a:latin typeface="Open Sans Light"/>
                <a:ea typeface="Open Sans Light"/>
                <a:cs typeface="Open Sans Light"/>
              </a:rPr>
              <a:t>Staten Island had the lowest amount of users</a:t>
            </a:r>
            <a:r>
              <a:rPr lang="en-PT" sz="2200" dirty="0">
                <a:solidFill>
                  <a:srgbClr val="525C65"/>
                </a:solidFill>
                <a:latin typeface="Open Sans Light"/>
                <a:ea typeface="Open Sans Light"/>
                <a:cs typeface="Open Sans Light"/>
              </a:rPr>
              <a:t>. </a:t>
            </a:r>
          </a:p>
          <a:p>
            <a:pPr marL="88900" indent="0" algn="just">
              <a:buClr>
                <a:srgbClr val="525C65"/>
              </a:buClr>
              <a:buSzPts val="2200"/>
              <a:buNone/>
            </a:pPr>
            <a:endParaRPr lang="en-PT" sz="2200" dirty="0">
              <a:solidFill>
                <a:srgbClr val="525C65"/>
              </a:solidFill>
              <a:latin typeface="Open Sans Light"/>
              <a:ea typeface="Open Sans Light"/>
              <a:cs typeface="Open Sans Light"/>
            </a:endParaRPr>
          </a:p>
          <a:p>
            <a:pPr marL="431800" algn="just">
              <a:buClr>
                <a:srgbClr val="525C65"/>
              </a:buClr>
              <a:buSzPts val="2200"/>
            </a:pPr>
            <a:r>
              <a:rPr lang="en-PT" sz="2200" dirty="0">
                <a:solidFill>
                  <a:srgbClr val="525C65"/>
                </a:solidFill>
                <a:latin typeface="Open Sans Light"/>
                <a:ea typeface="Open Sans Light"/>
                <a:cs typeface="Open Sans Light"/>
              </a:rPr>
              <a:t>The 30-39 age group had the least number of users and the 50+ age group had the most users.</a:t>
            </a:r>
          </a:p>
          <a:p>
            <a:pPr marL="0" lvl="0" indent="0" algn="l" rtl="0">
              <a:spcBef>
                <a:spcPts val="1600"/>
              </a:spcBef>
              <a:spcAft>
                <a:spcPts val="0"/>
              </a:spcAft>
              <a:buNone/>
            </a:pPr>
            <a:br>
              <a:rPr lang="en" sz="2200" i="1" dirty="0">
                <a:solidFill>
                  <a:srgbClr val="525C65"/>
                </a:solidFill>
                <a:highlight>
                  <a:srgbClr val="FFFFFF"/>
                </a:highlight>
                <a:latin typeface="Open Sans Light"/>
                <a:ea typeface="Open Sans Light"/>
                <a:cs typeface="Open Sans Light"/>
                <a:sym typeface="Open Sans Light"/>
              </a:rPr>
            </a:b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1600"/>
              </a:spcAft>
              <a:buNone/>
            </a:pPr>
            <a:endParaRPr sz="2200" i="1" dirty="0">
              <a:solidFill>
                <a:srgbClr val="525C65"/>
              </a:solidFill>
              <a:highlight>
                <a:srgbClr val="FFFFFF"/>
              </a:highlight>
              <a:latin typeface="Open Sans Light"/>
              <a:ea typeface="Open Sans Light"/>
              <a:cs typeface="Open Sans Light"/>
              <a:sym typeface="Open Sans Light"/>
            </a:endParaRPr>
          </a:p>
        </p:txBody>
      </p:sp>
      <p:sp>
        <p:nvSpPr>
          <p:cNvPr id="4" name="Google Shape;250;p61">
            <a:extLst>
              <a:ext uri="{FF2B5EF4-FFF2-40B4-BE49-F238E27FC236}">
                <a16:creationId xmlns:a16="http://schemas.microsoft.com/office/drawing/2014/main" id="{398F3A61-2516-2B43-9772-F8AF7CC2D711}"/>
              </a:ext>
            </a:extLst>
          </p:cNvPr>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535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1"/>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2E3D49"/>
                </a:solidFill>
              </a:rPr>
              <a:t>Segment Analysis of Funnel</a:t>
            </a:r>
            <a:endParaRPr sz="4000" b="1">
              <a:solidFill>
                <a:srgbClr val="2E3D49"/>
              </a:solidFill>
            </a:endParaRPr>
          </a:p>
        </p:txBody>
      </p:sp>
      <p:sp>
        <p:nvSpPr>
          <p:cNvPr id="249" name="Google Shape;249;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525C65"/>
                </a:solidFill>
                <a:highlight>
                  <a:schemeClr val="lt1"/>
                </a:highlight>
              </a:rPr>
              <a:t>Identify Opportunities for Improvement</a:t>
            </a:r>
            <a:endParaRPr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r>
              <a:rPr lang="en" sz="2200" dirty="0">
                <a:solidFill>
                  <a:srgbClr val="525C65"/>
                </a:solidFill>
                <a:highlight>
                  <a:srgbClr val="FFFFFF"/>
                </a:highlight>
                <a:latin typeface="Open Sans Light"/>
                <a:ea typeface="Open Sans Light"/>
                <a:cs typeface="Open Sans Light"/>
                <a:sym typeface="Open Sans Light"/>
              </a:rPr>
              <a:t>Perform a funnel analysis by segment for </a:t>
            </a:r>
            <a:r>
              <a:rPr lang="en" sz="2200" b="1" u="sng" dirty="0">
                <a:solidFill>
                  <a:srgbClr val="525C65"/>
                </a:solidFill>
                <a:highlight>
                  <a:srgbClr val="FFFFFF"/>
                </a:highlight>
                <a:latin typeface="Open Sans Light"/>
                <a:ea typeface="Open Sans Light"/>
                <a:cs typeface="Open Sans Light"/>
                <a:sym typeface="Open Sans Light"/>
              </a:rPr>
              <a:t>Age Group</a:t>
            </a:r>
          </a:p>
          <a:p>
            <a:pPr marL="88900" lvl="0" indent="0" algn="l" rtl="0">
              <a:spcBef>
                <a:spcPts val="1600"/>
              </a:spcBef>
              <a:spcAft>
                <a:spcPts val="0"/>
              </a:spcAft>
              <a:buClr>
                <a:srgbClr val="525C65"/>
              </a:buClr>
              <a:buSzPts val="2200"/>
              <a:buNone/>
            </a:pPr>
            <a:endParaRPr lang="pt-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sz="2200" i="1" dirty="0">
              <a:solidFill>
                <a:srgbClr val="525C65"/>
              </a:solidFill>
              <a:highlight>
                <a:srgbClr val="FFFFFF"/>
              </a:highlight>
              <a:latin typeface="Open Sans Light"/>
              <a:ea typeface="Open Sans Light"/>
              <a:cs typeface="Open Sans Light"/>
              <a:sym typeface="Open Sans Light"/>
            </a:endParaRPr>
          </a:p>
        </p:txBody>
      </p:sp>
      <p:sp>
        <p:nvSpPr>
          <p:cNvPr id="250" name="Google Shape;250;p61"/>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3A9B809-7C27-FB45-840C-03576BF2101E}"/>
              </a:ext>
            </a:extLst>
          </p:cNvPr>
          <p:cNvPicPr>
            <a:picLocks noChangeAspect="1"/>
          </p:cNvPicPr>
          <p:nvPr/>
        </p:nvPicPr>
        <p:blipFill>
          <a:blip r:embed="rId3"/>
          <a:stretch>
            <a:fillRect/>
          </a:stretch>
        </p:blipFill>
        <p:spPr>
          <a:xfrm>
            <a:off x="0" y="5683931"/>
            <a:ext cx="7772400" cy="3969903"/>
          </a:xfrm>
          <a:prstGeom prst="rect">
            <a:avLst/>
          </a:prstGeom>
        </p:spPr>
      </p:pic>
      <p:pic>
        <p:nvPicPr>
          <p:cNvPr id="4" name="Picture 3">
            <a:extLst>
              <a:ext uri="{FF2B5EF4-FFF2-40B4-BE49-F238E27FC236}">
                <a16:creationId xmlns:a16="http://schemas.microsoft.com/office/drawing/2014/main" id="{63A4F20D-6E08-F14F-AD0F-91EB0D4CBC26}"/>
              </a:ext>
            </a:extLst>
          </p:cNvPr>
          <p:cNvPicPr>
            <a:picLocks noChangeAspect="1"/>
          </p:cNvPicPr>
          <p:nvPr/>
        </p:nvPicPr>
        <p:blipFill>
          <a:blip r:embed="rId4"/>
          <a:stretch>
            <a:fillRect/>
          </a:stretch>
        </p:blipFill>
        <p:spPr>
          <a:xfrm>
            <a:off x="1613619" y="3404960"/>
            <a:ext cx="4165600" cy="2032000"/>
          </a:xfrm>
          <a:prstGeom prst="rect">
            <a:avLst/>
          </a:prstGeom>
        </p:spPr>
      </p:pic>
    </p:spTree>
    <p:extLst>
      <p:ext uri="{BB962C8B-B14F-4D97-AF65-F5344CB8AC3E}">
        <p14:creationId xmlns:p14="http://schemas.microsoft.com/office/powerpoint/2010/main" val="2190105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50" name="Google Shape;250;p61"/>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1"/>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2E3D49"/>
                </a:solidFill>
              </a:rPr>
              <a:t>Segment Analysis of Funnel</a:t>
            </a:r>
            <a:endParaRPr sz="4000" b="1">
              <a:solidFill>
                <a:srgbClr val="2E3D49"/>
              </a:solidFill>
            </a:endParaRPr>
          </a:p>
        </p:txBody>
      </p:sp>
      <p:sp>
        <p:nvSpPr>
          <p:cNvPr id="249" name="Google Shape;249;p61"/>
          <p:cNvSpPr txBox="1">
            <a:spLocks noGrp="1"/>
          </p:cNvSpPr>
          <p:nvPr>
            <p:ph type="body" idx="1"/>
          </p:nvPr>
        </p:nvSpPr>
        <p:spPr>
          <a:xfrm>
            <a:off x="264945" y="2253728"/>
            <a:ext cx="7242600" cy="7304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525C65"/>
                </a:solidFill>
                <a:highlight>
                  <a:schemeClr val="lt1"/>
                </a:highlight>
              </a:rPr>
              <a:t>Identify Opportunities for Improvement</a:t>
            </a:r>
            <a:endParaRPr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r>
              <a:rPr lang="en" sz="2000" dirty="0">
                <a:solidFill>
                  <a:srgbClr val="525C65"/>
                </a:solidFill>
                <a:highlight>
                  <a:srgbClr val="FFFFFF"/>
                </a:highlight>
                <a:latin typeface="Open Sans Light"/>
                <a:ea typeface="Open Sans Light"/>
                <a:cs typeface="Open Sans Light"/>
                <a:sym typeface="Open Sans Light"/>
              </a:rPr>
              <a:t>Perform a funnel analysis by segment for </a:t>
            </a:r>
            <a:r>
              <a:rPr lang="en" sz="2000" b="1" u="sng" dirty="0">
                <a:solidFill>
                  <a:srgbClr val="525C65"/>
                </a:solidFill>
                <a:highlight>
                  <a:srgbClr val="FFFFFF"/>
                </a:highlight>
                <a:latin typeface="Open Sans Light"/>
                <a:ea typeface="Open Sans Light"/>
                <a:cs typeface="Open Sans Light"/>
                <a:sym typeface="Open Sans Light"/>
              </a:rPr>
              <a:t>Age Group:</a:t>
            </a:r>
            <a:endParaRPr lang="pt-PT" sz="2000" i="1" dirty="0">
              <a:solidFill>
                <a:srgbClr val="525C65"/>
              </a:solidFill>
              <a:highlight>
                <a:srgbClr val="FFFFFF"/>
              </a:highlight>
              <a:latin typeface="Open Sans Light"/>
              <a:ea typeface="Open Sans Light"/>
              <a:cs typeface="Open Sans Light"/>
              <a:sym typeface="Open Sans Light"/>
            </a:endParaRPr>
          </a:p>
          <a:p>
            <a:pPr marL="88900" lvl="0" indent="0" algn="just">
              <a:spcBef>
                <a:spcPts val="1600"/>
              </a:spcBef>
              <a:buClr>
                <a:srgbClr val="525C65"/>
              </a:buClr>
              <a:buSzPts val="2200"/>
              <a:buNone/>
            </a:pPr>
            <a:r>
              <a:rPr lang="en-GB" sz="2000" dirty="0">
                <a:solidFill>
                  <a:srgbClr val="525C65"/>
                </a:solidFill>
                <a:latin typeface="Open Sans Light"/>
                <a:ea typeface="Open Sans Light"/>
                <a:cs typeface="Open Sans Light"/>
                <a:sym typeface="Open Sans Light"/>
              </a:rPr>
              <a:t>After analysis it was found that the </a:t>
            </a:r>
            <a:r>
              <a:rPr lang="en-GB" sz="2000" b="1" dirty="0">
                <a:solidFill>
                  <a:srgbClr val="525C65"/>
                </a:solidFill>
                <a:latin typeface="Open Sans Light"/>
                <a:ea typeface="Open Sans Light"/>
                <a:cs typeface="Open Sans Light"/>
                <a:sym typeface="Open Sans Light"/>
              </a:rPr>
              <a:t>50+ age group </a:t>
            </a:r>
            <a:r>
              <a:rPr lang="en-GB" sz="2000" dirty="0">
                <a:solidFill>
                  <a:srgbClr val="525C65"/>
                </a:solidFill>
                <a:latin typeface="Open Sans Light"/>
                <a:ea typeface="Open Sans Light"/>
                <a:cs typeface="Open Sans Light"/>
                <a:sym typeface="Open Sans Light"/>
              </a:rPr>
              <a:t>shows a great interest in using the service compared to the other age groups, but after analysis it was found that the actual use of the service is very low. Contrary to the age groups 18-29 age group and 30-39 age group which show a more in line behaviour, that is, they have a relatively low service demand rate, and a slightly higher service utilization rate. </a:t>
            </a:r>
          </a:p>
          <a:p>
            <a:pPr marL="88900" lvl="0" indent="0" algn="just">
              <a:spcBef>
                <a:spcPts val="1600"/>
              </a:spcBef>
              <a:buClr>
                <a:srgbClr val="525C65"/>
              </a:buClr>
              <a:buSzPts val="2200"/>
              <a:buNone/>
            </a:pPr>
            <a:r>
              <a:rPr lang="en-GB" sz="2000" dirty="0">
                <a:solidFill>
                  <a:srgbClr val="525C65"/>
                </a:solidFill>
                <a:latin typeface="Open Sans Light"/>
                <a:ea typeface="Open Sans Light"/>
                <a:cs typeface="Open Sans Light"/>
                <a:sym typeface="Open Sans Light"/>
              </a:rPr>
              <a:t>On the other hand, </a:t>
            </a:r>
            <a:r>
              <a:rPr lang="en-GB" sz="2000" b="1" dirty="0">
                <a:solidFill>
                  <a:srgbClr val="525C65"/>
                </a:solidFill>
                <a:latin typeface="Open Sans Light"/>
                <a:ea typeface="Open Sans Light"/>
                <a:cs typeface="Open Sans Light"/>
                <a:sym typeface="Open Sans Light"/>
              </a:rPr>
              <a:t>the 30-39 age group shows a lower performance</a:t>
            </a:r>
            <a:r>
              <a:rPr lang="en-GB" sz="2000" dirty="0">
                <a:solidFill>
                  <a:srgbClr val="525C65"/>
                </a:solidFill>
                <a:latin typeface="Open Sans Light"/>
                <a:ea typeface="Open Sans Light"/>
                <a:cs typeface="Open Sans Light"/>
                <a:sym typeface="Open Sans Light"/>
              </a:rPr>
              <a:t>, which is strange because it is a group with very specific needs and they are somehow aligned with the 40-49 age group, as they should present similar needs and behaviour both in social and professional terms. </a:t>
            </a:r>
            <a:r>
              <a:rPr lang="en-GB" sz="2000" i="1" dirty="0">
                <a:solidFill>
                  <a:srgbClr val="525C65"/>
                </a:solidFill>
                <a:latin typeface="Open Sans Light"/>
                <a:ea typeface="Open Sans Light"/>
                <a:cs typeface="Open Sans Light"/>
                <a:sym typeface="Open Sans Light"/>
              </a:rPr>
              <a:t>I’ll need to analyse the qualitative data to try to understand why. </a:t>
            </a:r>
          </a:p>
          <a:p>
            <a:pPr marL="88900" lvl="0" indent="0" algn="just">
              <a:spcBef>
                <a:spcPts val="1600"/>
              </a:spcBef>
              <a:buClr>
                <a:srgbClr val="525C65"/>
              </a:buClr>
              <a:buSzPts val="2200"/>
              <a:buNone/>
            </a:pPr>
            <a:r>
              <a:rPr lang="en-GB" sz="2000" dirty="0">
                <a:solidFill>
                  <a:srgbClr val="525C65"/>
                </a:solidFill>
                <a:latin typeface="Open Sans Light"/>
                <a:ea typeface="Open Sans Light"/>
                <a:cs typeface="Open Sans Light"/>
                <a:sym typeface="Open Sans Light"/>
              </a:rPr>
              <a:t>No doubt that the </a:t>
            </a:r>
            <a:r>
              <a:rPr lang="en-GB" sz="2000" b="1" dirty="0">
                <a:solidFill>
                  <a:srgbClr val="525C65"/>
                </a:solidFill>
                <a:latin typeface="Open Sans Light"/>
                <a:ea typeface="Open Sans Light"/>
                <a:cs typeface="Open Sans Light"/>
                <a:sym typeface="Open Sans Light"/>
              </a:rPr>
              <a:t>50+ and 30-39 age groups </a:t>
            </a:r>
            <a:r>
              <a:rPr lang="en-GB" sz="2000" dirty="0">
                <a:solidFill>
                  <a:srgbClr val="525C65"/>
                </a:solidFill>
                <a:latin typeface="Open Sans Light"/>
                <a:ea typeface="Open Sans Light"/>
                <a:cs typeface="Open Sans Light"/>
                <a:sym typeface="Open Sans Light"/>
              </a:rPr>
              <a:t>(and probably 18-29 age group too) </a:t>
            </a:r>
            <a:r>
              <a:rPr lang="en-GB" sz="2000" b="1" dirty="0">
                <a:solidFill>
                  <a:srgbClr val="525C65"/>
                </a:solidFill>
                <a:latin typeface="Open Sans Light"/>
                <a:ea typeface="Open Sans Light"/>
                <a:cs typeface="Open Sans Light"/>
                <a:sym typeface="Open Sans Light"/>
              </a:rPr>
              <a:t>need a more specific and deep analysis. </a:t>
            </a:r>
            <a:endParaRPr lang="en-PT" sz="2000" b="1"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0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0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0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sz="2000" i="1" dirty="0">
              <a:solidFill>
                <a:srgbClr val="525C65"/>
              </a:solidFill>
              <a:highlight>
                <a:srgbClr val="FFFFFF"/>
              </a:highlight>
              <a:latin typeface="Open Sans Light"/>
              <a:ea typeface="Open Sans Light"/>
              <a:cs typeface="Open Sans Light"/>
              <a:sym typeface="Open Sans Light"/>
            </a:endParaRPr>
          </a:p>
        </p:txBody>
      </p:sp>
    </p:spTree>
    <p:extLst>
      <p:ext uri="{BB962C8B-B14F-4D97-AF65-F5344CB8AC3E}">
        <p14:creationId xmlns:p14="http://schemas.microsoft.com/office/powerpoint/2010/main" val="361103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1"/>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2E3D49"/>
                </a:solidFill>
              </a:rPr>
              <a:t>Segment Analysis of Funnel</a:t>
            </a:r>
            <a:endParaRPr sz="4000" b="1">
              <a:solidFill>
                <a:srgbClr val="2E3D49"/>
              </a:solidFill>
            </a:endParaRPr>
          </a:p>
        </p:txBody>
      </p:sp>
      <p:sp>
        <p:nvSpPr>
          <p:cNvPr id="249" name="Google Shape;249;p61"/>
          <p:cNvSpPr txBox="1">
            <a:spLocks noGrp="1"/>
          </p:cNvSpPr>
          <p:nvPr>
            <p:ph type="body" idx="1"/>
          </p:nvPr>
        </p:nvSpPr>
        <p:spPr>
          <a:xfrm>
            <a:off x="171450" y="2253729"/>
            <a:ext cx="7522993"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525C65"/>
                </a:solidFill>
                <a:highlight>
                  <a:schemeClr val="lt1"/>
                </a:highlight>
              </a:rPr>
              <a:t>Identify Opportunities for Improvement</a:t>
            </a:r>
            <a:endParaRPr sz="2200" i="1" dirty="0">
              <a:solidFill>
                <a:srgbClr val="525C65"/>
              </a:solidFill>
              <a:highlight>
                <a:srgbClr val="FFFFFF"/>
              </a:highlight>
              <a:latin typeface="Open Sans Light"/>
              <a:ea typeface="Open Sans Light"/>
              <a:cs typeface="Open Sans Light"/>
              <a:sym typeface="Open Sans Light"/>
            </a:endParaRPr>
          </a:p>
          <a:p>
            <a:pPr marL="88900" lvl="0" indent="0">
              <a:spcBef>
                <a:spcPts val="1600"/>
              </a:spcBef>
              <a:buClr>
                <a:srgbClr val="525C65"/>
              </a:buClr>
              <a:buSzPts val="2200"/>
              <a:buNone/>
            </a:pPr>
            <a:r>
              <a:rPr lang="en" sz="2200" dirty="0">
                <a:solidFill>
                  <a:srgbClr val="525C65"/>
                </a:solidFill>
                <a:highlight>
                  <a:srgbClr val="FFFFFF"/>
                </a:highlight>
                <a:latin typeface="Open Sans Light"/>
                <a:ea typeface="Open Sans Light"/>
                <a:cs typeface="Open Sans Light"/>
                <a:sym typeface="Open Sans Light"/>
              </a:rPr>
              <a:t>Perform a funnel analysis by segment for </a:t>
            </a:r>
            <a:r>
              <a:rPr lang="en-GB" sz="2200" b="1" u="sng" dirty="0">
                <a:solidFill>
                  <a:srgbClr val="525C65"/>
                </a:solidFill>
                <a:highlight>
                  <a:srgbClr val="FFFFFF"/>
                </a:highlight>
                <a:latin typeface="Open Sans Light"/>
                <a:ea typeface="Open Sans Light"/>
                <a:cs typeface="Open Sans Light"/>
              </a:rPr>
              <a:t>Neighborhood</a:t>
            </a:r>
          </a:p>
          <a:p>
            <a:pPr marL="88900" lvl="0" indent="0">
              <a:spcBef>
                <a:spcPts val="1600"/>
              </a:spcBef>
              <a:buClr>
                <a:srgbClr val="525C65"/>
              </a:buClr>
              <a:buSzPts val="2200"/>
              <a:buNone/>
            </a:pPr>
            <a:endParaRPr lang="en" sz="2200"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pt-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lang="en-PT" sz="2200" i="1" dirty="0">
              <a:solidFill>
                <a:srgbClr val="525C65"/>
              </a:solidFill>
              <a:highlight>
                <a:srgbClr val="FFFFFF"/>
              </a:highlight>
              <a:latin typeface="Open Sans Light"/>
              <a:ea typeface="Open Sans Light"/>
              <a:cs typeface="Open Sans Light"/>
              <a:sym typeface="Open Sans Light"/>
            </a:endParaRPr>
          </a:p>
          <a:p>
            <a:pPr marL="88900" lvl="0" indent="0" algn="l" rtl="0">
              <a:spcBef>
                <a:spcPts val="1600"/>
              </a:spcBef>
              <a:spcAft>
                <a:spcPts val="0"/>
              </a:spcAft>
              <a:buClr>
                <a:srgbClr val="525C65"/>
              </a:buClr>
              <a:buSzPts val="2200"/>
              <a:buNone/>
            </a:pPr>
            <a:endParaRPr sz="2200" i="1" dirty="0">
              <a:solidFill>
                <a:srgbClr val="525C65"/>
              </a:solidFill>
              <a:highlight>
                <a:srgbClr val="FFFFFF"/>
              </a:highlight>
              <a:latin typeface="Open Sans Light"/>
              <a:ea typeface="Open Sans Light"/>
              <a:cs typeface="Open Sans Light"/>
              <a:sym typeface="Open Sans Light"/>
            </a:endParaRPr>
          </a:p>
        </p:txBody>
      </p:sp>
      <p:sp>
        <p:nvSpPr>
          <p:cNvPr id="250" name="Google Shape;250;p61"/>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A0B9F6E-C5DB-0549-AC9D-E51BCA8D6733}"/>
              </a:ext>
            </a:extLst>
          </p:cNvPr>
          <p:cNvPicPr>
            <a:picLocks noChangeAspect="1"/>
          </p:cNvPicPr>
          <p:nvPr/>
        </p:nvPicPr>
        <p:blipFill>
          <a:blip r:embed="rId3"/>
          <a:stretch>
            <a:fillRect/>
          </a:stretch>
        </p:blipFill>
        <p:spPr>
          <a:xfrm>
            <a:off x="171450" y="3759105"/>
            <a:ext cx="7429500" cy="2044700"/>
          </a:xfrm>
          <a:prstGeom prst="rect">
            <a:avLst/>
          </a:prstGeom>
        </p:spPr>
      </p:pic>
      <p:pic>
        <p:nvPicPr>
          <p:cNvPr id="5" name="Picture 4">
            <a:extLst>
              <a:ext uri="{FF2B5EF4-FFF2-40B4-BE49-F238E27FC236}">
                <a16:creationId xmlns:a16="http://schemas.microsoft.com/office/drawing/2014/main" id="{2902DD1E-F771-BB40-8133-4DA3CCB3190C}"/>
              </a:ext>
            </a:extLst>
          </p:cNvPr>
          <p:cNvPicPr>
            <a:picLocks noChangeAspect="1"/>
          </p:cNvPicPr>
          <p:nvPr/>
        </p:nvPicPr>
        <p:blipFill>
          <a:blip r:embed="rId4"/>
          <a:stretch>
            <a:fillRect/>
          </a:stretch>
        </p:blipFill>
        <p:spPr>
          <a:xfrm>
            <a:off x="264855" y="6154176"/>
            <a:ext cx="7242600" cy="3580695"/>
          </a:xfrm>
          <a:prstGeom prst="rect">
            <a:avLst/>
          </a:prstGeom>
        </p:spPr>
      </p:pic>
    </p:spTree>
    <p:extLst>
      <p:ext uri="{BB962C8B-B14F-4D97-AF65-F5344CB8AC3E}">
        <p14:creationId xmlns:p14="http://schemas.microsoft.com/office/powerpoint/2010/main" val="2389783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1"/>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2E3D49"/>
                </a:solidFill>
              </a:rPr>
              <a:t>Segment Analysis of Funnel</a:t>
            </a:r>
            <a:endParaRPr sz="4000" b="1">
              <a:solidFill>
                <a:srgbClr val="2E3D49"/>
              </a:solidFill>
            </a:endParaRPr>
          </a:p>
        </p:txBody>
      </p:sp>
      <p:sp>
        <p:nvSpPr>
          <p:cNvPr id="250" name="Google Shape;250;p61"/>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83AAAD9C-4371-9541-80A7-A202AA256358}"/>
              </a:ext>
            </a:extLst>
          </p:cNvPr>
          <p:cNvPicPr>
            <a:picLocks noChangeAspect="1"/>
          </p:cNvPicPr>
          <p:nvPr/>
        </p:nvPicPr>
        <p:blipFill>
          <a:blip r:embed="rId3"/>
          <a:stretch>
            <a:fillRect/>
          </a:stretch>
        </p:blipFill>
        <p:spPr>
          <a:xfrm>
            <a:off x="0" y="3852147"/>
            <a:ext cx="7772400" cy="3489649"/>
          </a:xfrm>
          <a:prstGeom prst="rect">
            <a:avLst/>
          </a:prstGeom>
        </p:spPr>
      </p:pic>
      <p:sp>
        <p:nvSpPr>
          <p:cNvPr id="4" name="Rectangle 3">
            <a:extLst>
              <a:ext uri="{FF2B5EF4-FFF2-40B4-BE49-F238E27FC236}">
                <a16:creationId xmlns:a16="http://schemas.microsoft.com/office/drawing/2014/main" id="{D7B5BD19-0036-6643-BBD2-30E647275715}"/>
              </a:ext>
            </a:extLst>
          </p:cNvPr>
          <p:cNvSpPr/>
          <p:nvPr/>
        </p:nvSpPr>
        <p:spPr>
          <a:xfrm>
            <a:off x="264945" y="7573990"/>
            <a:ext cx="7345605" cy="2369880"/>
          </a:xfrm>
          <a:prstGeom prst="rect">
            <a:avLst/>
          </a:prstGeom>
        </p:spPr>
        <p:txBody>
          <a:bodyPr wrap="square">
            <a:spAutoFit/>
          </a:bodyPr>
          <a:lstStyle/>
          <a:p>
            <a:pPr marL="88900" lvl="0" indent="0">
              <a:spcBef>
                <a:spcPts val="1600"/>
              </a:spcBef>
              <a:buClr>
                <a:srgbClr val="525C65"/>
              </a:buClr>
              <a:buSzPts val="2200"/>
              <a:buNone/>
            </a:pPr>
            <a:r>
              <a:rPr lang="en-GB" sz="1800" dirty="0">
                <a:solidFill>
                  <a:srgbClr val="525C65"/>
                </a:solidFill>
                <a:latin typeface="Open Sans Light"/>
                <a:ea typeface="Open Sans Light"/>
                <a:cs typeface="Open Sans Light"/>
                <a:sym typeface="Open Sans Light"/>
              </a:rPr>
              <a:t>There is no </a:t>
            </a:r>
            <a:r>
              <a:rPr lang="en-GB" sz="1800" b="1" dirty="0">
                <a:solidFill>
                  <a:srgbClr val="525C65"/>
                </a:solidFill>
                <a:latin typeface="Open Sans Light"/>
                <a:ea typeface="Open Sans Light"/>
                <a:cs typeface="Open Sans Light"/>
                <a:sym typeface="Open Sans Light"/>
              </a:rPr>
              <a:t>doubt that Manhattan has the highest number of service usage</a:t>
            </a:r>
            <a:r>
              <a:rPr lang="en-GB" sz="1800" dirty="0">
                <a:solidFill>
                  <a:srgbClr val="525C65"/>
                </a:solidFill>
                <a:latin typeface="Open Sans Light"/>
                <a:ea typeface="Open Sans Light"/>
                <a:cs typeface="Open Sans Light"/>
                <a:sym typeface="Open Sans Light"/>
              </a:rPr>
              <a:t>, followed by Brooklyn. </a:t>
            </a:r>
          </a:p>
          <a:p>
            <a:pPr marL="88900" lvl="0" indent="0">
              <a:spcBef>
                <a:spcPts val="1600"/>
              </a:spcBef>
              <a:buClr>
                <a:srgbClr val="525C65"/>
              </a:buClr>
              <a:buSzPts val="2200"/>
              <a:buNone/>
            </a:pPr>
            <a:r>
              <a:rPr lang="en-GB" sz="1800" dirty="0">
                <a:solidFill>
                  <a:srgbClr val="525C65"/>
                </a:solidFill>
                <a:latin typeface="Open Sans Light"/>
                <a:ea typeface="Open Sans Light"/>
                <a:cs typeface="Open Sans Light"/>
                <a:sym typeface="Open Sans Light"/>
              </a:rPr>
              <a:t>The </a:t>
            </a:r>
            <a:r>
              <a:rPr lang="en-GB" sz="1800" b="1" dirty="0">
                <a:solidFill>
                  <a:srgbClr val="525C65"/>
                </a:solidFill>
                <a:latin typeface="Open Sans Light"/>
                <a:ea typeface="Open Sans Light"/>
                <a:cs typeface="Open Sans Light"/>
                <a:sym typeface="Open Sans Light"/>
              </a:rPr>
              <a:t>drop off is more pronounced in Manhattan in the event of a search</a:t>
            </a:r>
            <a:r>
              <a:rPr lang="en-GB" sz="1800" dirty="0">
                <a:solidFill>
                  <a:srgbClr val="525C65"/>
                </a:solidFill>
                <a:latin typeface="Open Sans Light"/>
                <a:ea typeface="Open Sans Light"/>
                <a:cs typeface="Open Sans Light"/>
                <a:sym typeface="Open Sans Light"/>
              </a:rPr>
              <a:t>, and the island state has the lowest number of users. </a:t>
            </a:r>
          </a:p>
          <a:p>
            <a:pPr marL="88900" lvl="0" indent="0">
              <a:spcBef>
                <a:spcPts val="1600"/>
              </a:spcBef>
              <a:buClr>
                <a:srgbClr val="525C65"/>
              </a:buClr>
              <a:buSzPts val="2200"/>
              <a:buNone/>
            </a:pPr>
            <a:r>
              <a:rPr lang="en-GB" sz="1800" dirty="0">
                <a:solidFill>
                  <a:srgbClr val="525C65"/>
                </a:solidFill>
                <a:latin typeface="Open Sans Light"/>
                <a:ea typeface="Open Sans Light"/>
                <a:cs typeface="Open Sans Light"/>
                <a:sym typeface="Open Sans Light"/>
              </a:rPr>
              <a:t>In terms of </a:t>
            </a:r>
            <a:r>
              <a:rPr lang="en-GB" sz="1800" b="1" dirty="0">
                <a:solidFill>
                  <a:srgbClr val="525C65"/>
                </a:solidFill>
                <a:latin typeface="Open Sans Light"/>
                <a:ea typeface="Open Sans Light"/>
                <a:cs typeface="Open Sans Light"/>
                <a:sym typeface="Open Sans Light"/>
              </a:rPr>
              <a:t>best success rate of rides, I find Bronx</a:t>
            </a:r>
            <a:r>
              <a:rPr lang="en-GB" sz="1800" dirty="0">
                <a:solidFill>
                  <a:srgbClr val="525C65"/>
                </a:solidFill>
                <a:latin typeface="Open Sans Light"/>
                <a:ea typeface="Open Sans Light"/>
                <a:cs typeface="Open Sans Light"/>
                <a:sym typeface="Open Sans Light"/>
              </a:rPr>
              <a:t>. </a:t>
            </a:r>
          </a:p>
          <a:p>
            <a:pPr marL="88900" lvl="0" indent="0">
              <a:spcBef>
                <a:spcPts val="1600"/>
              </a:spcBef>
              <a:buClr>
                <a:srgbClr val="525C65"/>
              </a:buClr>
              <a:buSzPts val="2200"/>
              <a:buNone/>
            </a:pPr>
            <a:r>
              <a:rPr lang="en-GB" sz="1800" dirty="0">
                <a:solidFill>
                  <a:srgbClr val="525C65"/>
                </a:solidFill>
                <a:latin typeface="Open Sans Light"/>
                <a:ea typeface="Open Sans Light"/>
                <a:cs typeface="Open Sans Light"/>
                <a:sym typeface="Open Sans Light"/>
              </a:rPr>
              <a:t>The </a:t>
            </a:r>
            <a:r>
              <a:rPr lang="en-GB" sz="1800" b="1" dirty="0">
                <a:solidFill>
                  <a:srgbClr val="525C65"/>
                </a:solidFill>
                <a:latin typeface="Open Sans Light"/>
                <a:ea typeface="Open Sans Light"/>
                <a:cs typeface="Open Sans Light"/>
                <a:sym typeface="Open Sans Light"/>
              </a:rPr>
              <a:t>best conversion rate</a:t>
            </a:r>
            <a:r>
              <a:rPr lang="en-GB" sz="1800" dirty="0">
                <a:solidFill>
                  <a:srgbClr val="525C65"/>
                </a:solidFill>
                <a:latin typeface="Open Sans Light"/>
                <a:ea typeface="Open Sans Light"/>
                <a:cs typeface="Open Sans Light"/>
                <a:sym typeface="Open Sans Light"/>
              </a:rPr>
              <a:t> is found in </a:t>
            </a:r>
            <a:r>
              <a:rPr lang="en-GB" sz="1800" b="1" dirty="0">
                <a:solidFill>
                  <a:srgbClr val="525C65"/>
                </a:solidFill>
                <a:latin typeface="Open Sans Light"/>
                <a:ea typeface="Open Sans Light"/>
                <a:cs typeface="Open Sans Light"/>
                <a:sym typeface="Open Sans Light"/>
              </a:rPr>
              <a:t>experiment 2</a:t>
            </a:r>
            <a:r>
              <a:rPr lang="en-GB" sz="1800" dirty="0">
                <a:solidFill>
                  <a:srgbClr val="525C65"/>
                </a:solidFill>
                <a:latin typeface="Open Sans Light"/>
                <a:ea typeface="Open Sans Light"/>
                <a:cs typeface="Open Sans Light"/>
                <a:sym typeface="Open Sans Light"/>
              </a:rPr>
              <a:t>.</a:t>
            </a:r>
          </a:p>
        </p:txBody>
      </p:sp>
      <p:sp>
        <p:nvSpPr>
          <p:cNvPr id="7" name="Text Placeholder 6">
            <a:extLst>
              <a:ext uri="{FF2B5EF4-FFF2-40B4-BE49-F238E27FC236}">
                <a16:creationId xmlns:a16="http://schemas.microsoft.com/office/drawing/2014/main" id="{E14F0DA1-3F4B-1141-9146-E4FFC3310855}"/>
              </a:ext>
            </a:extLst>
          </p:cNvPr>
          <p:cNvSpPr>
            <a:spLocks noGrp="1"/>
          </p:cNvSpPr>
          <p:nvPr>
            <p:ph type="body" idx="1"/>
          </p:nvPr>
        </p:nvSpPr>
        <p:spPr>
          <a:xfrm>
            <a:off x="264945" y="2253729"/>
            <a:ext cx="7242600" cy="1366224"/>
          </a:xfrm>
        </p:spPr>
        <p:txBody>
          <a:bodyPr/>
          <a:lstStyle/>
          <a:p>
            <a:endParaRPr lang="en-US" dirty="0"/>
          </a:p>
        </p:txBody>
      </p:sp>
      <p:sp>
        <p:nvSpPr>
          <p:cNvPr id="11" name="Google Shape;249;p61">
            <a:extLst>
              <a:ext uri="{FF2B5EF4-FFF2-40B4-BE49-F238E27FC236}">
                <a16:creationId xmlns:a16="http://schemas.microsoft.com/office/drawing/2014/main" id="{69AA7D26-DB93-B845-B5EA-CD0CCC5E34E5}"/>
              </a:ext>
            </a:extLst>
          </p:cNvPr>
          <p:cNvSpPr txBox="1">
            <a:spLocks/>
          </p:cNvSpPr>
          <p:nvPr/>
        </p:nvSpPr>
        <p:spPr>
          <a:xfrm>
            <a:off x="171450" y="2253729"/>
            <a:ext cx="7522993" cy="1334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buFont typeface="Open Sans"/>
              <a:buNone/>
            </a:pPr>
            <a:r>
              <a:rPr lang="en-GB" sz="2200" b="1" dirty="0">
                <a:solidFill>
                  <a:srgbClr val="525C65"/>
                </a:solidFill>
                <a:highlight>
                  <a:schemeClr val="lt1"/>
                </a:highlight>
              </a:rPr>
              <a:t>Identify Opportunities for Improvement</a:t>
            </a:r>
            <a:endParaRPr lang="en-GB" sz="2200" i="1"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Font typeface="Open Sans"/>
              <a:buNone/>
            </a:pPr>
            <a:r>
              <a:rPr lang="en-GB" sz="2200" dirty="0">
                <a:solidFill>
                  <a:srgbClr val="525C65"/>
                </a:solidFill>
                <a:highlight>
                  <a:srgbClr val="FFFFFF"/>
                </a:highlight>
                <a:latin typeface="Open Sans Light"/>
                <a:ea typeface="Open Sans Light"/>
                <a:cs typeface="Open Sans Light"/>
                <a:sym typeface="Open Sans Light"/>
              </a:rPr>
              <a:t>Perform a funnel analysis by segment for </a:t>
            </a:r>
            <a:r>
              <a:rPr lang="en-GB" sz="2200" b="1" u="sng" dirty="0">
                <a:solidFill>
                  <a:srgbClr val="525C65"/>
                </a:solidFill>
                <a:highlight>
                  <a:srgbClr val="FFFFFF"/>
                </a:highlight>
                <a:latin typeface="Open Sans Light"/>
                <a:ea typeface="Open Sans Light"/>
                <a:cs typeface="Open Sans Light"/>
              </a:rPr>
              <a:t>Neighborhood</a:t>
            </a:r>
          </a:p>
          <a:p>
            <a:pPr marL="88900" indent="0">
              <a:spcBef>
                <a:spcPts val="1600"/>
              </a:spcBef>
              <a:buClr>
                <a:srgbClr val="525C65"/>
              </a:buClr>
              <a:buSzPts val="2200"/>
              <a:buFont typeface="Open Sans"/>
              <a:buNone/>
            </a:pPr>
            <a:endParaRPr lang="en-GB" sz="2200"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Font typeface="Open Sans"/>
              <a:buNone/>
            </a:pPr>
            <a:endParaRPr lang="en-GB" sz="2200" i="1"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Font typeface="Open Sans"/>
              <a:buNone/>
            </a:pPr>
            <a:endParaRPr lang="en-GB" sz="2200" i="1"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Font typeface="Open Sans"/>
              <a:buNone/>
            </a:pPr>
            <a:endParaRPr lang="en-GB" sz="2200" i="1"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Font typeface="Open Sans"/>
              <a:buNone/>
            </a:pPr>
            <a:endParaRPr lang="en-GB" sz="2200" i="1"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Font typeface="Open Sans"/>
              <a:buNone/>
            </a:pPr>
            <a:endParaRPr lang="en-GB" sz="2200" i="1"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Font typeface="Open Sans"/>
              <a:buNone/>
            </a:pPr>
            <a:endParaRPr lang="en-GB" sz="2200" i="1" dirty="0">
              <a:solidFill>
                <a:srgbClr val="525C65"/>
              </a:solidFill>
              <a:highlight>
                <a:srgbClr val="FFFFFF"/>
              </a:highlight>
              <a:latin typeface="Open Sans Light"/>
              <a:ea typeface="Open Sans Light"/>
              <a:cs typeface="Open Sans Light"/>
              <a:sym typeface="Open Sans Light"/>
            </a:endParaRPr>
          </a:p>
          <a:p>
            <a:pPr marL="88900" indent="0">
              <a:spcBef>
                <a:spcPts val="1600"/>
              </a:spcBef>
              <a:buClr>
                <a:srgbClr val="525C65"/>
              </a:buClr>
              <a:buSzPts val="2200"/>
              <a:buFont typeface="Open Sans"/>
              <a:buNone/>
            </a:pPr>
            <a:endParaRPr lang="en-GB" sz="2200" i="1" dirty="0">
              <a:solidFill>
                <a:srgbClr val="525C65"/>
              </a:solidFill>
              <a:highlight>
                <a:srgbClr val="FFFFFF"/>
              </a:highlight>
              <a:latin typeface="Open Sans Light"/>
              <a:ea typeface="Open Sans Light"/>
              <a:cs typeface="Open Sans Light"/>
              <a:sym typeface="Open Sans Light"/>
            </a:endParaRPr>
          </a:p>
        </p:txBody>
      </p:sp>
    </p:spTree>
    <p:extLst>
      <p:ext uri="{BB962C8B-B14F-4D97-AF65-F5344CB8AC3E}">
        <p14:creationId xmlns:p14="http://schemas.microsoft.com/office/powerpoint/2010/main" val="1159153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3BBC0"/>
        </a:solidFill>
        <a:effectLst/>
      </p:bgPr>
    </p:bg>
    <p:spTree>
      <p:nvGrpSpPr>
        <p:cNvPr id="1" name="Shape 254"/>
        <p:cNvGrpSpPr/>
        <p:nvPr/>
      </p:nvGrpSpPr>
      <p:grpSpPr>
        <a:xfrm>
          <a:off x="0" y="0"/>
          <a:ext cx="0" cy="0"/>
          <a:chOff x="0" y="0"/>
          <a:chExt cx="0" cy="0"/>
        </a:xfrm>
      </p:grpSpPr>
      <p:sp>
        <p:nvSpPr>
          <p:cNvPr id="255" name="Google Shape;255;p62"/>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Hypothesis &amp; Next Steps</a:t>
            </a:r>
            <a:endParaRPr sz="3000">
              <a:solidFill>
                <a:srgbClr val="FFFFFF"/>
              </a:solidFill>
              <a:latin typeface="Open Sans"/>
              <a:ea typeface="Open Sans"/>
              <a:cs typeface="Open Sans"/>
              <a:sym typeface="Open Sans"/>
            </a:endParaRPr>
          </a:p>
        </p:txBody>
      </p:sp>
      <p:sp>
        <p:nvSpPr>
          <p:cNvPr id="256" name="Google Shape;256;p62"/>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4"/>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4"/>
          <p:cNvSpPr txBox="1">
            <a:spLocks noGrp="1"/>
          </p:cNvSpPr>
          <p:nvPr>
            <p:ph type="title"/>
          </p:nvPr>
        </p:nvSpPr>
        <p:spPr>
          <a:xfrm>
            <a:off x="264945" y="2709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dirty="0">
                <a:solidFill>
                  <a:srgbClr val="2E3D49"/>
                </a:solidFill>
              </a:rPr>
              <a:t>Select KPIs for Flyber Analyses</a:t>
            </a:r>
            <a:endParaRPr sz="4000" b="1" dirty="0">
              <a:solidFill>
                <a:srgbClr val="2E3D49"/>
              </a:solidFill>
            </a:endParaRPr>
          </a:p>
        </p:txBody>
      </p:sp>
      <p:sp>
        <p:nvSpPr>
          <p:cNvPr id="202" name="Google Shape;202;p54"/>
          <p:cNvSpPr txBox="1">
            <a:spLocks noGrp="1"/>
          </p:cNvSpPr>
          <p:nvPr>
            <p:ph type="body" idx="1"/>
          </p:nvPr>
        </p:nvSpPr>
        <p:spPr>
          <a:xfrm>
            <a:off x="264950" y="2121825"/>
            <a:ext cx="7242600" cy="6371700"/>
          </a:xfrm>
          <a:prstGeom prst="rect">
            <a:avLst/>
          </a:prstGeom>
        </p:spPr>
        <p:txBody>
          <a:bodyPr spcFirstLastPara="1" wrap="square" lIns="91425" tIns="91425" rIns="91425" bIns="91425" anchor="t" anchorCtr="0">
            <a:noAutofit/>
          </a:bodyPr>
          <a:lstStyle/>
          <a:p>
            <a:pPr lvl="0"/>
            <a:r>
              <a:rPr lang="en-GB" dirty="0"/>
              <a:t>The </a:t>
            </a:r>
            <a:r>
              <a:rPr lang="en-GB" b="1" dirty="0"/>
              <a:t>Flyber</a:t>
            </a:r>
            <a:r>
              <a:rPr lang="en-GB" dirty="0"/>
              <a:t> customer journey can also be “broken down” into categories of </a:t>
            </a:r>
            <a:r>
              <a:rPr lang="en-GB" b="1" i="1" dirty="0"/>
              <a:t>Acquisition, Activation, Retention, Revenue, and Referral</a:t>
            </a:r>
            <a:r>
              <a:rPr lang="en-GB" dirty="0"/>
              <a:t>. Consequently KPIs can fall under these categories.</a:t>
            </a:r>
            <a:endParaRPr lang="en" dirty="0"/>
          </a:p>
          <a:p>
            <a:pPr marL="457200" lvl="0" indent="-342900" algn="l" rtl="0">
              <a:spcBef>
                <a:spcPts val="0"/>
              </a:spcBef>
              <a:spcAft>
                <a:spcPts val="0"/>
              </a:spcAft>
              <a:buSzPts val="1800"/>
              <a:buChar char="●"/>
            </a:pPr>
            <a:endParaRPr lang="en" dirty="0"/>
          </a:p>
          <a:p>
            <a:pPr marL="0" lvl="0" indent="0" algn="l" rtl="0">
              <a:spcBef>
                <a:spcPts val="1600"/>
              </a:spcBef>
              <a:spcAft>
                <a:spcPts val="1600"/>
              </a:spcAft>
              <a:buNone/>
            </a:pPr>
            <a:endParaRPr dirty="0"/>
          </a:p>
        </p:txBody>
      </p:sp>
      <p:pic>
        <p:nvPicPr>
          <p:cNvPr id="1026" name="Picture 2">
            <a:extLst>
              <a:ext uri="{FF2B5EF4-FFF2-40B4-BE49-F238E27FC236}">
                <a16:creationId xmlns:a16="http://schemas.microsoft.com/office/drawing/2014/main" id="{07431562-1B8E-F145-B0EF-0A8BA68F8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932" y="3450142"/>
            <a:ext cx="4692536" cy="209611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02;p54">
            <a:extLst>
              <a:ext uri="{FF2B5EF4-FFF2-40B4-BE49-F238E27FC236}">
                <a16:creationId xmlns:a16="http://schemas.microsoft.com/office/drawing/2014/main" id="{0A9D12BA-DA58-FA40-A56A-6FC70E03408D}"/>
              </a:ext>
            </a:extLst>
          </p:cNvPr>
          <p:cNvSpPr txBox="1">
            <a:spLocks/>
          </p:cNvSpPr>
          <p:nvPr/>
        </p:nvSpPr>
        <p:spPr>
          <a:xfrm>
            <a:off x="264900" y="5431113"/>
            <a:ext cx="7242600" cy="637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r>
              <a:rPr lang="en-GB" dirty="0"/>
              <a:t>Given the dataset I have available, there are KPIs that fall into the above categories that truly match </a:t>
            </a:r>
            <a:r>
              <a:rPr lang="en-GB" dirty="0" err="1"/>
              <a:t>Flyber's</a:t>
            </a:r>
            <a:r>
              <a:rPr lang="en-GB" dirty="0"/>
              <a:t> business goals:</a:t>
            </a:r>
          </a:p>
          <a:p>
            <a:pPr lvl="1"/>
            <a:r>
              <a:rPr lang="en-GB" b="1" dirty="0"/>
              <a:t>Acquisition</a:t>
            </a:r>
          </a:p>
          <a:p>
            <a:pPr lvl="2"/>
            <a:r>
              <a:rPr lang="en-GB" dirty="0"/>
              <a:t>KPI 1 - number of new users per day</a:t>
            </a:r>
          </a:p>
          <a:p>
            <a:pPr lvl="3"/>
            <a:r>
              <a:rPr lang="en-GB" dirty="0"/>
              <a:t>Calculation:  Nr Users / Event Time Day</a:t>
            </a:r>
          </a:p>
          <a:p>
            <a:pPr lvl="1"/>
            <a:r>
              <a:rPr lang="en-GB" b="1" dirty="0"/>
              <a:t>Activation</a:t>
            </a:r>
          </a:p>
          <a:p>
            <a:pPr lvl="2"/>
            <a:r>
              <a:rPr lang="en-GB" dirty="0"/>
              <a:t>KPI 2 - number of rides / number of users making rides per day</a:t>
            </a:r>
          </a:p>
          <a:p>
            <a:pPr lvl="3"/>
            <a:r>
              <a:rPr lang="en-GB" dirty="0"/>
              <a:t>Calculation:  Nr Users  with Event Type</a:t>
            </a:r>
          </a:p>
          <a:p>
            <a:pPr lvl="2"/>
            <a:r>
              <a:rPr lang="en-GB" dirty="0"/>
              <a:t>KPI 3: number of users per day, week, month (DAU, WAU e MAU)</a:t>
            </a:r>
          </a:p>
          <a:p>
            <a:pPr lvl="3"/>
            <a:r>
              <a:rPr lang="en-GB" dirty="0"/>
              <a:t>Calculation:  Nr Users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63"/>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2E3D49"/>
                </a:solidFill>
              </a:rPr>
              <a:t>Review Qualitative Data</a:t>
            </a:r>
            <a:endParaRPr sz="4000" b="1">
              <a:solidFill>
                <a:srgbClr val="2E3D49"/>
              </a:solidFill>
            </a:endParaRPr>
          </a:p>
        </p:txBody>
      </p:sp>
      <p:sp>
        <p:nvSpPr>
          <p:cNvPr id="262" name="Google Shape;262;p63"/>
          <p:cNvSpPr txBox="1">
            <a:spLocks noGrp="1"/>
          </p:cNvSpPr>
          <p:nvPr>
            <p:ph type="body" idx="1"/>
          </p:nvPr>
        </p:nvSpPr>
        <p:spPr>
          <a:xfrm>
            <a:off x="264945" y="2253729"/>
            <a:ext cx="7242600" cy="1467401"/>
          </a:xfrm>
          <a:prstGeom prst="rect">
            <a:avLst/>
          </a:prstGeom>
        </p:spPr>
        <p:txBody>
          <a:bodyPr spcFirstLastPara="1" wrap="square" lIns="91425" tIns="91425" rIns="91425" bIns="91425" anchor="t" anchorCtr="0">
            <a:noAutofit/>
          </a:bodyPr>
          <a:lstStyle/>
          <a:p>
            <a:pPr marL="88900" lvl="0" indent="0">
              <a:buClr>
                <a:srgbClr val="525C65"/>
              </a:buClr>
              <a:buSzPts val="2200"/>
              <a:buNone/>
            </a:pPr>
            <a:r>
              <a:rPr lang="en-GB" sz="2200" dirty="0">
                <a:solidFill>
                  <a:srgbClr val="525C65"/>
                </a:solidFill>
                <a:latin typeface="Open Sans Light"/>
                <a:ea typeface="Open Sans Light"/>
                <a:cs typeface="Open Sans Light"/>
                <a:sym typeface="Open Sans Light"/>
              </a:rPr>
              <a:t>After analysis it can be seen that the user interview log file (</a:t>
            </a:r>
            <a:r>
              <a:rPr lang="en-GB" sz="2200" b="1" dirty="0">
                <a:solidFill>
                  <a:srgbClr val="525C65"/>
                </a:solidFill>
                <a:latin typeface="Open Sans Light"/>
                <a:ea typeface="Open Sans Light"/>
                <a:cs typeface="Open Sans Light"/>
                <a:sym typeface="Open Sans Light"/>
              </a:rPr>
              <a:t>qualitative data</a:t>
            </a:r>
            <a:r>
              <a:rPr lang="en-GB" sz="2200" dirty="0">
                <a:solidFill>
                  <a:srgbClr val="525C65"/>
                </a:solidFill>
                <a:latin typeface="Open Sans Light"/>
                <a:ea typeface="Open Sans Light"/>
                <a:cs typeface="Open Sans Light"/>
                <a:sym typeface="Open Sans Light"/>
              </a:rPr>
              <a:t>) is in line with the quantitative data because I can see that the </a:t>
            </a:r>
            <a:r>
              <a:rPr lang="en-GB" sz="2200" b="1" dirty="0">
                <a:solidFill>
                  <a:srgbClr val="525C65"/>
                </a:solidFill>
                <a:latin typeface="Open Sans Light"/>
                <a:ea typeface="Open Sans Light"/>
                <a:cs typeface="Open Sans Light"/>
                <a:sym typeface="Open Sans Light"/>
              </a:rPr>
              <a:t>age group 50+ </a:t>
            </a:r>
            <a:r>
              <a:rPr lang="en-GB" sz="2200" dirty="0">
                <a:solidFill>
                  <a:srgbClr val="525C65"/>
                </a:solidFill>
                <a:latin typeface="Open Sans Light"/>
                <a:ea typeface="Open Sans Light"/>
                <a:cs typeface="Open Sans Light"/>
                <a:sym typeface="Open Sans Light"/>
              </a:rPr>
              <a:t>is in majority.</a:t>
            </a:r>
          </a:p>
          <a:p>
            <a:pPr lvl="0" indent="-368300">
              <a:buClr>
                <a:srgbClr val="525C65"/>
              </a:buClr>
              <a:buSzPts val="2200"/>
              <a:buFont typeface="Open Sans Light"/>
              <a:buChar char="●"/>
            </a:pPr>
            <a:endParaRPr sz="1050" dirty="0">
              <a:solidFill>
                <a:srgbClr val="3C4043"/>
              </a:solidFill>
              <a:highlight>
                <a:srgbClr val="FFFFFF"/>
              </a:highlight>
              <a:latin typeface="Roboto"/>
              <a:ea typeface="Roboto"/>
              <a:cs typeface="Roboto"/>
              <a:sym typeface="Roboto"/>
            </a:endParaRPr>
          </a:p>
        </p:txBody>
      </p:sp>
      <p:sp>
        <p:nvSpPr>
          <p:cNvPr id="263" name="Google Shape;263;p63"/>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E33A46B-700D-5449-8F1E-712C92CA6ECE}"/>
              </a:ext>
            </a:extLst>
          </p:cNvPr>
          <p:cNvPicPr>
            <a:picLocks noChangeAspect="1"/>
          </p:cNvPicPr>
          <p:nvPr/>
        </p:nvPicPr>
        <p:blipFill>
          <a:blip r:embed="rId3"/>
          <a:stretch>
            <a:fillRect/>
          </a:stretch>
        </p:blipFill>
        <p:spPr>
          <a:xfrm>
            <a:off x="318586" y="3864779"/>
            <a:ext cx="7135227" cy="2951389"/>
          </a:xfrm>
          <a:prstGeom prst="rect">
            <a:avLst/>
          </a:prstGeom>
        </p:spPr>
      </p:pic>
      <p:sp>
        <p:nvSpPr>
          <p:cNvPr id="6" name="Google Shape;262;p63">
            <a:extLst>
              <a:ext uri="{FF2B5EF4-FFF2-40B4-BE49-F238E27FC236}">
                <a16:creationId xmlns:a16="http://schemas.microsoft.com/office/drawing/2014/main" id="{6A0CD8CE-EB47-754A-BAFB-BA32CE031C23}"/>
              </a:ext>
            </a:extLst>
          </p:cNvPr>
          <p:cNvSpPr txBox="1">
            <a:spLocks/>
          </p:cNvSpPr>
          <p:nvPr/>
        </p:nvSpPr>
        <p:spPr>
          <a:xfrm>
            <a:off x="264900" y="7009441"/>
            <a:ext cx="7242600" cy="1467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68300">
              <a:buClr>
                <a:srgbClr val="525C65"/>
              </a:buClr>
              <a:buSzPts val="2200"/>
              <a:buFont typeface="Open Sans Light"/>
              <a:buChar char="●"/>
            </a:pPr>
            <a:endParaRPr lang="en-GB" sz="1050" dirty="0">
              <a:solidFill>
                <a:srgbClr val="3C4043"/>
              </a:solidFill>
              <a:highlight>
                <a:srgbClr val="FFFFFF"/>
              </a:highlight>
              <a:latin typeface="Roboto"/>
              <a:ea typeface="Roboto"/>
              <a:cs typeface="Roboto"/>
              <a:sym typeface="Roboto"/>
            </a:endParaRPr>
          </a:p>
          <a:p>
            <a:pPr marL="88900" indent="0">
              <a:buClr>
                <a:srgbClr val="525C65"/>
              </a:buClr>
              <a:buSzPts val="2200"/>
              <a:buNone/>
            </a:pPr>
            <a:endParaRPr lang="en-GB" sz="1050" dirty="0">
              <a:solidFill>
                <a:srgbClr val="3C4043"/>
              </a:solidFill>
              <a:highlight>
                <a:srgbClr val="FFFFFF"/>
              </a:highlight>
              <a:latin typeface="Roboto"/>
              <a:ea typeface="Roboto"/>
              <a:cs typeface="Roboto"/>
              <a:sym typeface="Roboto"/>
            </a:endParaRPr>
          </a:p>
        </p:txBody>
      </p:sp>
      <p:pic>
        <p:nvPicPr>
          <p:cNvPr id="7" name="Picture 6">
            <a:extLst>
              <a:ext uri="{FF2B5EF4-FFF2-40B4-BE49-F238E27FC236}">
                <a16:creationId xmlns:a16="http://schemas.microsoft.com/office/drawing/2014/main" id="{CE27DCA8-8B5F-F848-AE23-F31A3DF6A455}"/>
              </a:ext>
            </a:extLst>
          </p:cNvPr>
          <p:cNvPicPr>
            <a:picLocks noChangeAspect="1"/>
          </p:cNvPicPr>
          <p:nvPr/>
        </p:nvPicPr>
        <p:blipFill>
          <a:blip r:embed="rId4"/>
          <a:stretch>
            <a:fillRect/>
          </a:stretch>
        </p:blipFill>
        <p:spPr>
          <a:xfrm>
            <a:off x="1513337" y="6835833"/>
            <a:ext cx="5194300" cy="3149600"/>
          </a:xfrm>
          <a:prstGeom prst="rect">
            <a:avLst/>
          </a:prstGeom>
        </p:spPr>
      </p:pic>
    </p:spTree>
    <p:extLst>
      <p:ext uri="{BB962C8B-B14F-4D97-AF65-F5344CB8AC3E}">
        <p14:creationId xmlns:p14="http://schemas.microsoft.com/office/powerpoint/2010/main" val="2961613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63"/>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2E3D49"/>
                </a:solidFill>
              </a:rPr>
              <a:t>Review Qualitative Data</a:t>
            </a:r>
            <a:endParaRPr sz="4000" b="1">
              <a:solidFill>
                <a:srgbClr val="2E3D49"/>
              </a:solidFill>
            </a:endParaRPr>
          </a:p>
        </p:txBody>
      </p:sp>
      <p:sp>
        <p:nvSpPr>
          <p:cNvPr id="263" name="Google Shape;263;p63"/>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2;p63">
            <a:extLst>
              <a:ext uri="{FF2B5EF4-FFF2-40B4-BE49-F238E27FC236}">
                <a16:creationId xmlns:a16="http://schemas.microsoft.com/office/drawing/2014/main" id="{6A0CD8CE-EB47-754A-BAFB-BA32CE031C23}"/>
              </a:ext>
            </a:extLst>
          </p:cNvPr>
          <p:cNvSpPr txBox="1">
            <a:spLocks/>
          </p:cNvSpPr>
          <p:nvPr/>
        </p:nvSpPr>
        <p:spPr>
          <a:xfrm>
            <a:off x="264945" y="1990171"/>
            <a:ext cx="7242600" cy="7076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88900" indent="0" algn="just">
              <a:buClr>
                <a:srgbClr val="525C65"/>
              </a:buClr>
              <a:buSzPts val="2200"/>
              <a:buNone/>
            </a:pPr>
            <a:r>
              <a:rPr lang="en-GB" sz="2200" dirty="0">
                <a:solidFill>
                  <a:srgbClr val="525C65"/>
                </a:solidFill>
                <a:latin typeface="Open Sans Light"/>
                <a:ea typeface="Open Sans Light"/>
                <a:cs typeface="Open Sans Light"/>
                <a:sym typeface="Open Sans Light"/>
              </a:rPr>
              <a:t>At the “level of usage” I can see that there is a </a:t>
            </a:r>
            <a:r>
              <a:rPr lang="en-GB" sz="2200" b="1" dirty="0">
                <a:solidFill>
                  <a:srgbClr val="525C65"/>
                </a:solidFill>
                <a:latin typeface="Open Sans Light"/>
                <a:ea typeface="Open Sans Light"/>
                <a:cs typeface="Open Sans Light"/>
                <a:sym typeface="Open Sans Light"/>
              </a:rPr>
              <a:t>great</a:t>
            </a:r>
            <a:r>
              <a:rPr lang="en-GB" sz="2200" dirty="0">
                <a:solidFill>
                  <a:srgbClr val="525C65"/>
                </a:solidFill>
                <a:latin typeface="Open Sans Light"/>
                <a:ea typeface="Open Sans Light"/>
                <a:cs typeface="Open Sans Light"/>
                <a:sym typeface="Open Sans Light"/>
              </a:rPr>
              <a:t> </a:t>
            </a:r>
            <a:r>
              <a:rPr lang="en-GB" sz="2200" b="1" dirty="0">
                <a:solidFill>
                  <a:srgbClr val="525C65"/>
                </a:solidFill>
                <a:latin typeface="Open Sans Light"/>
                <a:ea typeface="Open Sans Light"/>
                <a:cs typeface="Open Sans Light"/>
                <a:sym typeface="Open Sans Light"/>
              </a:rPr>
              <a:t>variation between all age groups</a:t>
            </a:r>
            <a:r>
              <a:rPr lang="en-GB" sz="2200" dirty="0">
                <a:solidFill>
                  <a:srgbClr val="525C65"/>
                </a:solidFill>
                <a:latin typeface="Open Sans Light"/>
                <a:ea typeface="Open Sans Light"/>
                <a:cs typeface="Open Sans Light"/>
                <a:sym typeface="Open Sans Light"/>
              </a:rPr>
              <a:t>.</a:t>
            </a:r>
          </a:p>
          <a:p>
            <a:pPr marL="88900" indent="0" algn="just">
              <a:buClr>
                <a:srgbClr val="525C65"/>
              </a:buClr>
              <a:buSzPts val="2200"/>
              <a:buNone/>
            </a:pPr>
            <a:endParaRPr lang="en-GB" sz="2200" dirty="0">
              <a:solidFill>
                <a:srgbClr val="525C65"/>
              </a:solidFill>
              <a:latin typeface="Open Sans Light"/>
              <a:ea typeface="Open Sans Light"/>
              <a:cs typeface="Open Sans Light"/>
              <a:sym typeface="Open Sans Light"/>
            </a:endParaRPr>
          </a:p>
          <a:p>
            <a:pPr marL="88900" indent="0" algn="just">
              <a:buClr>
                <a:srgbClr val="525C65"/>
              </a:buClr>
              <a:buSzPts val="2200"/>
              <a:buNone/>
            </a:pPr>
            <a:r>
              <a:rPr lang="en-GB" sz="2200" dirty="0">
                <a:solidFill>
                  <a:srgbClr val="525C65"/>
                </a:solidFill>
                <a:latin typeface="Open Sans Light"/>
                <a:ea typeface="Open Sans Light"/>
                <a:cs typeface="Open Sans Light"/>
                <a:sym typeface="Open Sans Light"/>
              </a:rPr>
              <a:t>At the level of </a:t>
            </a:r>
            <a:r>
              <a:rPr lang="en-GB" sz="2200" b="1" dirty="0">
                <a:solidFill>
                  <a:srgbClr val="525C65"/>
                </a:solidFill>
                <a:latin typeface="Open Sans Light"/>
                <a:ea typeface="Open Sans Light"/>
                <a:cs typeface="Open Sans Light"/>
                <a:sym typeface="Open Sans Light"/>
              </a:rPr>
              <a:t>behavioural patterns </a:t>
            </a:r>
            <a:r>
              <a:rPr lang="en-GB" sz="2200" dirty="0">
                <a:solidFill>
                  <a:srgbClr val="525C65"/>
                </a:solidFill>
                <a:latin typeface="Open Sans Light"/>
                <a:ea typeface="Open Sans Light"/>
                <a:cs typeface="Open Sans Light"/>
                <a:sym typeface="Open Sans Light"/>
              </a:rPr>
              <a:t>I can identify at the 50+ level that: </a:t>
            </a:r>
            <a:r>
              <a:rPr lang="en-GB" sz="2200" b="1" dirty="0">
                <a:solidFill>
                  <a:srgbClr val="525C65"/>
                </a:solidFill>
                <a:latin typeface="Open Sans Light"/>
                <a:ea typeface="Open Sans Light"/>
                <a:cs typeface="Open Sans Light"/>
                <a:sym typeface="Open Sans Light"/>
              </a:rPr>
              <a:t>(1)</a:t>
            </a:r>
            <a:r>
              <a:rPr lang="en-GB" sz="2200" dirty="0">
                <a:solidFill>
                  <a:srgbClr val="525C65"/>
                </a:solidFill>
                <a:latin typeface="Open Sans Light"/>
                <a:ea typeface="Open Sans Light"/>
                <a:cs typeface="Open Sans Light"/>
                <a:sym typeface="Open Sans Light"/>
              </a:rPr>
              <a:t> prefer to call a taxi, </a:t>
            </a:r>
            <a:r>
              <a:rPr lang="en-GB" sz="2200" b="1" dirty="0">
                <a:solidFill>
                  <a:srgbClr val="525C65"/>
                </a:solidFill>
                <a:latin typeface="Open Sans Light"/>
                <a:ea typeface="Open Sans Light"/>
                <a:cs typeface="Open Sans Light"/>
                <a:sym typeface="Open Sans Light"/>
              </a:rPr>
              <a:t>(2)</a:t>
            </a:r>
            <a:r>
              <a:rPr lang="en-GB" sz="2200" dirty="0">
                <a:solidFill>
                  <a:srgbClr val="525C65"/>
                </a:solidFill>
                <a:latin typeface="Open Sans Light"/>
                <a:ea typeface="Open Sans Light"/>
                <a:cs typeface="Open Sans Light"/>
                <a:sym typeface="Open Sans Light"/>
              </a:rPr>
              <a:t> use a chauffeur to drive the car, </a:t>
            </a:r>
            <a:r>
              <a:rPr lang="en-GB" sz="2200" b="1" dirty="0">
                <a:solidFill>
                  <a:srgbClr val="525C65"/>
                </a:solidFill>
                <a:latin typeface="Open Sans Light"/>
                <a:ea typeface="Open Sans Light"/>
                <a:cs typeface="Open Sans Light"/>
                <a:sym typeface="Open Sans Light"/>
              </a:rPr>
              <a:t>(3)</a:t>
            </a:r>
            <a:r>
              <a:rPr lang="en-GB" sz="2200" dirty="0">
                <a:solidFill>
                  <a:srgbClr val="525C65"/>
                </a:solidFill>
                <a:latin typeface="Open Sans Light"/>
                <a:ea typeface="Open Sans Light"/>
                <a:cs typeface="Open Sans Light"/>
                <a:sym typeface="Open Sans Light"/>
              </a:rPr>
              <a:t> lack of smartphone use and </a:t>
            </a:r>
            <a:r>
              <a:rPr lang="en-GB" sz="2200" b="1" dirty="0">
                <a:solidFill>
                  <a:srgbClr val="525C65"/>
                </a:solidFill>
                <a:latin typeface="Open Sans Light"/>
                <a:ea typeface="Open Sans Light"/>
                <a:cs typeface="Open Sans Light"/>
                <a:sym typeface="Open Sans Light"/>
              </a:rPr>
              <a:t>(4)</a:t>
            </a:r>
            <a:r>
              <a:rPr lang="en-GB" sz="2200" dirty="0">
                <a:solidFill>
                  <a:srgbClr val="525C65"/>
                </a:solidFill>
                <a:latin typeface="Open Sans Light"/>
                <a:ea typeface="Open Sans Light"/>
                <a:cs typeface="Open Sans Light"/>
                <a:sym typeface="Open Sans Light"/>
              </a:rPr>
              <a:t> old ingrained habits.</a:t>
            </a:r>
          </a:p>
          <a:p>
            <a:pPr marL="88900" indent="0" algn="just">
              <a:buClr>
                <a:srgbClr val="525C65"/>
              </a:buClr>
              <a:buSzPts val="2200"/>
              <a:buNone/>
            </a:pPr>
            <a:endParaRPr lang="en-GB" sz="2200" dirty="0">
              <a:solidFill>
                <a:srgbClr val="525C65"/>
              </a:solidFill>
              <a:latin typeface="Open Sans Light"/>
              <a:ea typeface="Open Sans Light"/>
              <a:cs typeface="Open Sans Light"/>
              <a:sym typeface="Open Sans Light"/>
            </a:endParaRPr>
          </a:p>
          <a:p>
            <a:pPr marL="88900" indent="0" algn="just">
              <a:buClr>
                <a:srgbClr val="525C65"/>
              </a:buClr>
              <a:buSzPts val="2200"/>
              <a:buNone/>
            </a:pPr>
            <a:r>
              <a:rPr lang="en-GB" sz="2200" dirty="0">
                <a:solidFill>
                  <a:srgbClr val="525C65"/>
                </a:solidFill>
                <a:latin typeface="Open Sans Light"/>
                <a:ea typeface="Open Sans Light"/>
                <a:cs typeface="Open Sans Light"/>
                <a:sym typeface="Open Sans Light"/>
              </a:rPr>
              <a:t>The age groups 18-29 and 30-39, showed </a:t>
            </a:r>
            <a:r>
              <a:rPr lang="en-GB" sz="2200" b="1" dirty="0">
                <a:solidFill>
                  <a:srgbClr val="525C65"/>
                </a:solidFill>
                <a:latin typeface="Open Sans Light"/>
                <a:ea typeface="Open Sans Light"/>
                <a:cs typeface="Open Sans Light"/>
                <a:sym typeface="Open Sans Light"/>
              </a:rPr>
              <a:t>low levels of effective use (booking rides)</a:t>
            </a:r>
            <a:r>
              <a:rPr lang="en-GB" sz="2200" dirty="0">
                <a:solidFill>
                  <a:srgbClr val="525C65"/>
                </a:solidFill>
                <a:latin typeface="Open Sans Light"/>
                <a:ea typeface="Open Sans Light"/>
                <a:cs typeface="Open Sans Light"/>
                <a:sym typeface="Open Sans Light"/>
              </a:rPr>
              <a:t>, so it’s important to understand what is happening at the qualitative level in these groups. In the qualitative data I found three users who offer different views between them. </a:t>
            </a:r>
          </a:p>
          <a:p>
            <a:pPr marL="88900" indent="0" algn="just">
              <a:buClr>
                <a:srgbClr val="525C65"/>
              </a:buClr>
              <a:buSzPts val="2200"/>
              <a:buNone/>
            </a:pPr>
            <a:endParaRPr lang="en-GB" sz="2200" dirty="0">
              <a:solidFill>
                <a:srgbClr val="525C65"/>
              </a:solidFill>
              <a:latin typeface="Open Sans Light"/>
              <a:ea typeface="Open Sans Light"/>
              <a:cs typeface="Open Sans Light"/>
              <a:sym typeface="Open Sans Light"/>
            </a:endParaRPr>
          </a:p>
          <a:p>
            <a:pPr marL="88900" indent="0" algn="just">
              <a:buClr>
                <a:srgbClr val="525C65"/>
              </a:buClr>
              <a:buSzPts val="2200"/>
              <a:buNone/>
            </a:pPr>
            <a:r>
              <a:rPr lang="en-GB" sz="2200" dirty="0">
                <a:solidFill>
                  <a:srgbClr val="525C65"/>
                </a:solidFill>
                <a:latin typeface="Open Sans Light"/>
                <a:ea typeface="Open Sans Light"/>
                <a:cs typeface="Open Sans Light"/>
                <a:sym typeface="Open Sans Light"/>
              </a:rPr>
              <a:t>In theses there are those who use the service three times a week, but say they </a:t>
            </a:r>
            <a:r>
              <a:rPr lang="en-GB" sz="2200" b="1" i="1" dirty="0">
                <a:solidFill>
                  <a:srgbClr val="525C65"/>
                </a:solidFill>
                <a:latin typeface="Open Sans Light"/>
                <a:ea typeface="Open Sans Light"/>
                <a:cs typeface="Open Sans Light"/>
                <a:sym typeface="Open Sans Light"/>
              </a:rPr>
              <a:t>look for another alternative like Uber to save money</a:t>
            </a:r>
            <a:r>
              <a:rPr lang="en-GB" sz="2200" dirty="0">
                <a:solidFill>
                  <a:srgbClr val="525C65"/>
                </a:solidFill>
                <a:latin typeface="Open Sans Light"/>
                <a:ea typeface="Open Sans Light"/>
                <a:cs typeface="Open Sans Light"/>
                <a:sym typeface="Open Sans Light"/>
              </a:rPr>
              <a:t>, and the rest use the service less than once a week.</a:t>
            </a:r>
            <a:endParaRPr lang="en-GB"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527627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63"/>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2E3D49"/>
                </a:solidFill>
              </a:rPr>
              <a:t>Review Qualitative Data</a:t>
            </a:r>
            <a:endParaRPr sz="4000" b="1">
              <a:solidFill>
                <a:srgbClr val="2E3D49"/>
              </a:solidFill>
            </a:endParaRPr>
          </a:p>
        </p:txBody>
      </p:sp>
      <p:sp>
        <p:nvSpPr>
          <p:cNvPr id="263" name="Google Shape;263;p63"/>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2;p63">
            <a:extLst>
              <a:ext uri="{FF2B5EF4-FFF2-40B4-BE49-F238E27FC236}">
                <a16:creationId xmlns:a16="http://schemas.microsoft.com/office/drawing/2014/main" id="{6A0CD8CE-EB47-754A-BAFB-BA32CE031C23}"/>
              </a:ext>
            </a:extLst>
          </p:cNvPr>
          <p:cNvSpPr txBox="1">
            <a:spLocks/>
          </p:cNvSpPr>
          <p:nvPr/>
        </p:nvSpPr>
        <p:spPr>
          <a:xfrm>
            <a:off x="264945" y="1990171"/>
            <a:ext cx="7242600" cy="1467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88900" indent="0" algn="just">
              <a:buClr>
                <a:srgbClr val="525C65"/>
              </a:buClr>
              <a:buSzPts val="2200"/>
              <a:buNone/>
            </a:pPr>
            <a:r>
              <a:rPr lang="en-GB" sz="2200" dirty="0">
                <a:solidFill>
                  <a:srgbClr val="525C65"/>
                </a:solidFill>
                <a:latin typeface="Open Sans Light"/>
                <a:ea typeface="Open Sans Light"/>
                <a:cs typeface="Open Sans Light"/>
                <a:sym typeface="Open Sans Light"/>
              </a:rPr>
              <a:t>I can see the statements of the interviewees “broken down” by age group (</a:t>
            </a:r>
            <a:r>
              <a:rPr lang="en-GB" sz="2200" b="1" i="1" dirty="0">
                <a:solidFill>
                  <a:srgbClr val="525C65"/>
                </a:solidFill>
                <a:latin typeface="Open Sans Light"/>
                <a:ea typeface="Open Sans Light"/>
                <a:cs typeface="Open Sans Light"/>
                <a:sym typeface="Open Sans Light"/>
              </a:rPr>
              <a:t>quotes from users</a:t>
            </a:r>
            <a:r>
              <a:rPr lang="en-GB" sz="2200" dirty="0">
                <a:solidFill>
                  <a:srgbClr val="525C65"/>
                </a:solidFill>
                <a:latin typeface="Open Sans Light"/>
                <a:ea typeface="Open Sans Light"/>
                <a:cs typeface="Open Sans Light"/>
                <a:sym typeface="Open Sans Light"/>
              </a:rPr>
              <a:t>).</a:t>
            </a:r>
          </a:p>
        </p:txBody>
      </p:sp>
      <p:pic>
        <p:nvPicPr>
          <p:cNvPr id="3" name="Picture 2">
            <a:extLst>
              <a:ext uri="{FF2B5EF4-FFF2-40B4-BE49-F238E27FC236}">
                <a16:creationId xmlns:a16="http://schemas.microsoft.com/office/drawing/2014/main" id="{755B001F-CC1E-3F46-85B4-3806C0B392F7}"/>
              </a:ext>
            </a:extLst>
          </p:cNvPr>
          <p:cNvPicPr>
            <a:picLocks noChangeAspect="1"/>
          </p:cNvPicPr>
          <p:nvPr/>
        </p:nvPicPr>
        <p:blipFill>
          <a:blip r:embed="rId3"/>
          <a:stretch>
            <a:fillRect/>
          </a:stretch>
        </p:blipFill>
        <p:spPr>
          <a:xfrm>
            <a:off x="123914" y="3110071"/>
            <a:ext cx="7524572" cy="4072622"/>
          </a:xfrm>
          <a:prstGeom prst="rect">
            <a:avLst/>
          </a:prstGeom>
        </p:spPr>
      </p:pic>
      <p:pic>
        <p:nvPicPr>
          <p:cNvPr id="4" name="Picture 3">
            <a:extLst>
              <a:ext uri="{FF2B5EF4-FFF2-40B4-BE49-F238E27FC236}">
                <a16:creationId xmlns:a16="http://schemas.microsoft.com/office/drawing/2014/main" id="{34D356A9-3301-6D42-ADAA-E3D87D803C7F}"/>
              </a:ext>
            </a:extLst>
          </p:cNvPr>
          <p:cNvPicPr>
            <a:picLocks noChangeAspect="1"/>
          </p:cNvPicPr>
          <p:nvPr/>
        </p:nvPicPr>
        <p:blipFill>
          <a:blip r:embed="rId4"/>
          <a:stretch>
            <a:fillRect/>
          </a:stretch>
        </p:blipFill>
        <p:spPr>
          <a:xfrm>
            <a:off x="123914" y="7644046"/>
            <a:ext cx="4610100" cy="317500"/>
          </a:xfrm>
          <a:prstGeom prst="rect">
            <a:avLst/>
          </a:prstGeom>
        </p:spPr>
      </p:pic>
      <p:pic>
        <p:nvPicPr>
          <p:cNvPr id="5" name="Picture 4">
            <a:extLst>
              <a:ext uri="{FF2B5EF4-FFF2-40B4-BE49-F238E27FC236}">
                <a16:creationId xmlns:a16="http://schemas.microsoft.com/office/drawing/2014/main" id="{1C805D28-AEE4-6744-8CAC-18FBFAAA5463}"/>
              </a:ext>
            </a:extLst>
          </p:cNvPr>
          <p:cNvPicPr>
            <a:picLocks noChangeAspect="1"/>
          </p:cNvPicPr>
          <p:nvPr/>
        </p:nvPicPr>
        <p:blipFill>
          <a:blip r:embed="rId5"/>
          <a:stretch>
            <a:fillRect/>
          </a:stretch>
        </p:blipFill>
        <p:spPr>
          <a:xfrm>
            <a:off x="4269045" y="8328472"/>
            <a:ext cx="3238500" cy="266700"/>
          </a:xfrm>
          <a:prstGeom prst="rect">
            <a:avLst/>
          </a:prstGeom>
        </p:spPr>
      </p:pic>
      <p:pic>
        <p:nvPicPr>
          <p:cNvPr id="7" name="Picture 6">
            <a:extLst>
              <a:ext uri="{FF2B5EF4-FFF2-40B4-BE49-F238E27FC236}">
                <a16:creationId xmlns:a16="http://schemas.microsoft.com/office/drawing/2014/main" id="{105E99ED-11E6-3A47-8BC5-564F0F3078B8}"/>
              </a:ext>
            </a:extLst>
          </p:cNvPr>
          <p:cNvPicPr>
            <a:picLocks noChangeAspect="1"/>
          </p:cNvPicPr>
          <p:nvPr/>
        </p:nvPicPr>
        <p:blipFill>
          <a:blip r:embed="rId6"/>
          <a:stretch>
            <a:fillRect/>
          </a:stretch>
        </p:blipFill>
        <p:spPr>
          <a:xfrm>
            <a:off x="161850" y="8740400"/>
            <a:ext cx="3251200" cy="241300"/>
          </a:xfrm>
          <a:prstGeom prst="rect">
            <a:avLst/>
          </a:prstGeom>
        </p:spPr>
      </p:pic>
      <p:pic>
        <p:nvPicPr>
          <p:cNvPr id="8" name="Picture 7">
            <a:extLst>
              <a:ext uri="{FF2B5EF4-FFF2-40B4-BE49-F238E27FC236}">
                <a16:creationId xmlns:a16="http://schemas.microsoft.com/office/drawing/2014/main" id="{EC3C0144-461A-0048-9604-08B25D1EC6FC}"/>
              </a:ext>
            </a:extLst>
          </p:cNvPr>
          <p:cNvPicPr>
            <a:picLocks noChangeAspect="1"/>
          </p:cNvPicPr>
          <p:nvPr/>
        </p:nvPicPr>
        <p:blipFill>
          <a:blip r:embed="rId7"/>
          <a:stretch>
            <a:fillRect/>
          </a:stretch>
        </p:blipFill>
        <p:spPr>
          <a:xfrm>
            <a:off x="4192845" y="9167710"/>
            <a:ext cx="3314700" cy="266700"/>
          </a:xfrm>
          <a:prstGeom prst="rect">
            <a:avLst/>
          </a:prstGeom>
        </p:spPr>
      </p:pic>
      <p:pic>
        <p:nvPicPr>
          <p:cNvPr id="9" name="Picture 8">
            <a:extLst>
              <a:ext uri="{FF2B5EF4-FFF2-40B4-BE49-F238E27FC236}">
                <a16:creationId xmlns:a16="http://schemas.microsoft.com/office/drawing/2014/main" id="{C2EFDD6C-C5D8-9442-9C5B-C6747E0964C7}"/>
              </a:ext>
            </a:extLst>
          </p:cNvPr>
          <p:cNvPicPr>
            <a:picLocks noChangeAspect="1"/>
          </p:cNvPicPr>
          <p:nvPr/>
        </p:nvPicPr>
        <p:blipFill>
          <a:blip r:embed="rId8"/>
          <a:stretch>
            <a:fillRect/>
          </a:stretch>
        </p:blipFill>
        <p:spPr>
          <a:xfrm>
            <a:off x="123914" y="9393126"/>
            <a:ext cx="4038600" cy="571500"/>
          </a:xfrm>
          <a:prstGeom prst="rect">
            <a:avLst/>
          </a:prstGeom>
        </p:spPr>
      </p:pic>
    </p:spTree>
    <p:extLst>
      <p:ext uri="{BB962C8B-B14F-4D97-AF65-F5344CB8AC3E}">
        <p14:creationId xmlns:p14="http://schemas.microsoft.com/office/powerpoint/2010/main" val="3246786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4"/>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p>
            <a:pPr marL="0" lvl="0" indent="0" algn="ctr" rtl="0">
              <a:lnSpc>
                <a:spcPct val="115000"/>
              </a:lnSpc>
              <a:spcBef>
                <a:spcPts val="0"/>
              </a:spcBef>
              <a:spcAft>
                <a:spcPts val="0"/>
              </a:spcAft>
              <a:buNone/>
            </a:pPr>
            <a:r>
              <a:rPr lang="en" sz="4000" b="1">
                <a:solidFill>
                  <a:srgbClr val="2E3D49"/>
                </a:solidFill>
              </a:rPr>
              <a:t>Suggested Features &amp; Experimentation Plan</a:t>
            </a:r>
            <a:endParaRPr sz="4000" b="1">
              <a:solidFill>
                <a:srgbClr val="2E3D49"/>
              </a:solidFill>
            </a:endParaRPr>
          </a:p>
        </p:txBody>
      </p:sp>
      <p:sp>
        <p:nvSpPr>
          <p:cNvPr id="269" name="Google Shape;269;p64"/>
          <p:cNvSpPr/>
          <p:nvPr/>
        </p:nvSpPr>
        <p:spPr>
          <a:xfrm>
            <a:off x="6647375"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4"/>
          <p:cNvSpPr txBox="1">
            <a:spLocks noGrp="1"/>
          </p:cNvSpPr>
          <p:nvPr>
            <p:ph type="body" idx="1"/>
          </p:nvPr>
        </p:nvSpPr>
        <p:spPr>
          <a:xfrm>
            <a:off x="264895" y="2374232"/>
            <a:ext cx="7242600" cy="7153672"/>
          </a:xfrm>
          <a:prstGeom prst="rect">
            <a:avLst/>
          </a:prstGeom>
        </p:spPr>
        <p:txBody>
          <a:bodyPr spcFirstLastPara="1" wrap="square" lIns="34275" tIns="34275" rIns="34275" bIns="34275" anchor="ctr" anchorCtr="0">
            <a:noAutofit/>
          </a:bodyPr>
          <a:lstStyle/>
          <a:p>
            <a:pPr marL="0" indent="0">
              <a:buClr>
                <a:srgbClr val="3C4043"/>
              </a:buClr>
              <a:buSzPts val="2200"/>
              <a:buNone/>
            </a:pPr>
            <a:r>
              <a:rPr lang="en-GB" sz="1700" b="1" u="sng" dirty="0">
                <a:solidFill>
                  <a:srgbClr val="3C4043"/>
                </a:solidFill>
                <a:latin typeface="Open Sans Light"/>
                <a:ea typeface="Open Sans Light"/>
                <a:cs typeface="Open Sans Light"/>
                <a:sym typeface="Open Sans Light"/>
              </a:rPr>
              <a:t>Three hypothesis </a:t>
            </a:r>
            <a:r>
              <a:rPr lang="en-GB" sz="1700" dirty="0">
                <a:solidFill>
                  <a:srgbClr val="3C4043"/>
                </a:solidFill>
                <a:latin typeface="Open Sans Light"/>
                <a:ea typeface="Open Sans Light"/>
                <a:cs typeface="Open Sans Light"/>
                <a:sym typeface="Open Sans Light"/>
              </a:rPr>
              <a:t>using the following format: </a:t>
            </a:r>
          </a:p>
          <a:p>
            <a:pPr marL="0" indent="0">
              <a:buClr>
                <a:srgbClr val="3C4043"/>
              </a:buClr>
              <a:buSzPts val="2200"/>
              <a:buNone/>
            </a:pPr>
            <a:r>
              <a:rPr lang="en-GB" sz="1700" i="1" dirty="0">
                <a:solidFill>
                  <a:srgbClr val="3C4043"/>
                </a:solidFill>
                <a:latin typeface="Open Sans Light"/>
                <a:ea typeface="Open Sans Light"/>
                <a:cs typeface="Open Sans Light"/>
                <a:sym typeface="Open Sans Light"/>
              </a:rPr>
              <a:t>“We believe [observed quantitative effect] Because [hypothesized user “why”] And that by [general change/opportunity for Flyber to improve] for [targeted cohort] we will see [expected effect]”</a:t>
            </a:r>
            <a:endParaRPr lang="pt-PT" sz="1700" i="1" dirty="0">
              <a:solidFill>
                <a:srgbClr val="3C4043"/>
              </a:solidFill>
              <a:latin typeface="Open Sans Light"/>
              <a:ea typeface="Open Sans Light"/>
              <a:cs typeface="Open Sans Light"/>
              <a:sym typeface="Open Sans Light"/>
            </a:endParaRPr>
          </a:p>
          <a:p>
            <a:pPr marL="0" lvl="0" indent="0">
              <a:buClr>
                <a:srgbClr val="3C4043"/>
              </a:buClr>
              <a:buSzPts val="2200"/>
              <a:buNone/>
            </a:pPr>
            <a:r>
              <a:rPr lang="pt-PT" sz="1700" b="1" dirty="0" err="1">
                <a:solidFill>
                  <a:srgbClr val="3C4043"/>
                </a:solidFill>
                <a:latin typeface="Open Sans Light"/>
                <a:ea typeface="Open Sans Light"/>
                <a:cs typeface="Open Sans Light"/>
                <a:sym typeface="Open Sans Light"/>
              </a:rPr>
              <a:t>Hypothesis</a:t>
            </a:r>
            <a:r>
              <a:rPr lang="pt-PT" sz="1700" b="1" dirty="0">
                <a:solidFill>
                  <a:srgbClr val="3C4043"/>
                </a:solidFill>
                <a:latin typeface="Open Sans Light"/>
                <a:ea typeface="Open Sans Light"/>
                <a:cs typeface="Open Sans Light"/>
                <a:sym typeface="Open Sans Light"/>
              </a:rPr>
              <a:t> 1 - </a:t>
            </a:r>
            <a:r>
              <a:rPr lang="pt-PT" sz="1700" b="1" dirty="0" err="1">
                <a:solidFill>
                  <a:srgbClr val="3C4043"/>
                </a:solidFill>
                <a:latin typeface="Open Sans Light"/>
                <a:ea typeface="Open Sans Light"/>
                <a:cs typeface="Open Sans Light"/>
                <a:sym typeface="Open Sans Light"/>
              </a:rPr>
              <a:t>Drop</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off</a:t>
            </a:r>
            <a:r>
              <a:rPr lang="pt-PT" sz="1700" b="1" dirty="0">
                <a:solidFill>
                  <a:srgbClr val="3C4043"/>
                </a:solidFill>
                <a:latin typeface="Open Sans Light"/>
                <a:ea typeface="Open Sans Light"/>
                <a:cs typeface="Open Sans Light"/>
                <a:sym typeface="Open Sans Light"/>
              </a:rPr>
              <a:t> in 18-19 &amp; 30-39 age </a:t>
            </a:r>
            <a:r>
              <a:rPr lang="pt-PT" sz="1700" b="1" dirty="0" err="1">
                <a:solidFill>
                  <a:srgbClr val="3C4043"/>
                </a:solidFill>
                <a:latin typeface="Open Sans Light"/>
                <a:ea typeface="Open Sans Light"/>
                <a:cs typeface="Open Sans Light"/>
                <a:sym typeface="Open Sans Light"/>
              </a:rPr>
              <a:t>groups</a:t>
            </a:r>
            <a:r>
              <a:rPr lang="pt-PT" sz="1700" b="1" dirty="0">
                <a:solidFill>
                  <a:srgbClr val="3C4043"/>
                </a:solidFill>
                <a:latin typeface="Open Sans Light"/>
                <a:ea typeface="Open Sans Light"/>
                <a:cs typeface="Open Sans Light"/>
                <a:sym typeface="Open Sans Light"/>
              </a:rPr>
              <a:t> </a:t>
            </a:r>
          </a:p>
          <a:p>
            <a:pPr marL="0" lvl="0" indent="0">
              <a:buClr>
                <a:srgbClr val="3C4043"/>
              </a:buClr>
              <a:buSzPts val="2200"/>
              <a:buNone/>
            </a:pPr>
            <a:r>
              <a:rPr lang="pt-PT" sz="1700" dirty="0" err="1">
                <a:solidFill>
                  <a:srgbClr val="3C4043"/>
                </a:solidFill>
                <a:latin typeface="Open Sans Light"/>
                <a:ea typeface="Open Sans Light"/>
                <a:cs typeface="Open Sans Light"/>
                <a:sym typeface="Open Sans Light"/>
              </a:rPr>
              <a:t>We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believe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that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two</a:t>
            </a:r>
            <a:r>
              <a:rPr lang="pt-PT" sz="1700" dirty="0">
                <a:solidFill>
                  <a:srgbClr val="3C4043"/>
                </a:solidFill>
                <a:latin typeface="Open Sans Light"/>
                <a:ea typeface="Open Sans Light"/>
                <a:cs typeface="Open Sans Light"/>
                <a:sym typeface="Open Sans Light"/>
              </a:rPr>
              <a:t> age </a:t>
            </a:r>
            <a:r>
              <a:rPr lang="pt-PT" sz="1700" dirty="0" err="1">
                <a:solidFill>
                  <a:srgbClr val="3C4043"/>
                </a:solidFill>
                <a:latin typeface="Open Sans Light"/>
                <a:ea typeface="Open Sans Light"/>
                <a:cs typeface="Open Sans Light"/>
                <a:sym typeface="Open Sans Light"/>
              </a:rPr>
              <a:t>groups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between</a:t>
            </a:r>
            <a:r>
              <a:rPr lang="pt-PT" sz="1700" dirty="0">
                <a:solidFill>
                  <a:srgbClr val="3C4043"/>
                </a:solidFill>
                <a:latin typeface="Open Sans Light"/>
                <a:ea typeface="Open Sans Light"/>
                <a:cs typeface="Open Sans Light"/>
                <a:sym typeface="Open Sans Light"/>
              </a:rPr>
              <a:t> 18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39 do </a:t>
            </a:r>
            <a:r>
              <a:rPr lang="pt-PT" sz="1700" dirty="0" err="1">
                <a:solidFill>
                  <a:srgbClr val="3C4043"/>
                </a:solidFill>
                <a:latin typeface="Open Sans Light"/>
                <a:ea typeface="Open Sans Light"/>
                <a:cs typeface="Open Sans Light"/>
                <a:sym typeface="Open Sans Light"/>
              </a:rPr>
              <a:t>not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have</a:t>
            </a:r>
            <a:r>
              <a:rPr lang="pt-PT" sz="1700" dirty="0">
                <a:solidFill>
                  <a:srgbClr val="3C4043"/>
                </a:solidFill>
                <a:latin typeface="Open Sans Light"/>
                <a:ea typeface="Open Sans Light"/>
                <a:cs typeface="Open Sans Light"/>
                <a:sym typeface="Open Sans Light"/>
              </a:rPr>
              <a:t> a </a:t>
            </a:r>
            <a:r>
              <a:rPr lang="pt-PT" sz="1700" dirty="0" err="1">
                <a:solidFill>
                  <a:srgbClr val="3C4043"/>
                </a:solidFill>
                <a:latin typeface="Open Sans Light"/>
                <a:ea typeface="Open Sans Light"/>
                <a:cs typeface="Open Sans Light"/>
                <a:sym typeface="Open Sans Light"/>
              </a:rPr>
              <a:t>reasonable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level</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of</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usage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against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needs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of</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this</a:t>
            </a:r>
            <a:r>
              <a:rPr lang="pt-PT" sz="1700" dirty="0">
                <a:solidFill>
                  <a:srgbClr val="3C4043"/>
                </a:solidFill>
                <a:latin typeface="Open Sans Light"/>
                <a:ea typeface="Open Sans Light"/>
                <a:cs typeface="Open Sans Light"/>
                <a:sym typeface="Open Sans Light"/>
              </a:rPr>
              <a:t> age </a:t>
            </a:r>
            <a:r>
              <a:rPr lang="pt-PT" sz="1700" dirty="0" err="1">
                <a:solidFill>
                  <a:srgbClr val="3C4043"/>
                </a:solidFill>
                <a:latin typeface="Open Sans Light"/>
                <a:ea typeface="Open Sans Light"/>
                <a:cs typeface="Open Sans Light"/>
                <a:sym typeface="Open Sans Light"/>
              </a:rPr>
              <a:t>group</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because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they</a:t>
            </a:r>
            <a:r>
              <a:rPr lang="pt-PT" sz="1700" dirty="0">
                <a:solidFill>
                  <a:srgbClr val="3C4043"/>
                </a:solidFill>
                <a:latin typeface="Open Sans Light"/>
                <a:ea typeface="Open Sans Light"/>
                <a:cs typeface="Open Sans Light"/>
                <a:sym typeface="Open Sans Light"/>
              </a:rPr>
              <a:t> are </a:t>
            </a:r>
            <a:r>
              <a:rPr lang="pt-PT" sz="1700" dirty="0" err="1">
                <a:solidFill>
                  <a:srgbClr val="3C4043"/>
                </a:solidFill>
                <a:latin typeface="Open Sans Light"/>
                <a:ea typeface="Open Sans Light"/>
                <a:cs typeface="Open Sans Light"/>
                <a:sym typeface="Open Sans Light"/>
              </a:rPr>
              <a:t>probably</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not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aware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of</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brand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service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provided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by</a:t>
            </a:r>
            <a:r>
              <a:rPr lang="pt-PT" sz="1700" dirty="0">
                <a:solidFill>
                  <a:srgbClr val="3C4043"/>
                </a:solidFill>
                <a:latin typeface="Open Sans Light"/>
                <a:ea typeface="Open Sans Light"/>
                <a:cs typeface="Open Sans Light"/>
                <a:sym typeface="Open Sans Light"/>
              </a:rPr>
              <a:t> Flyber </a:t>
            </a:r>
            <a:r>
              <a:rPr lang="pt-PT" sz="1700" dirty="0" err="1">
                <a:solidFill>
                  <a:srgbClr val="3C4043"/>
                </a:solidFill>
                <a:latin typeface="Open Sans Light"/>
                <a:ea typeface="Open Sans Light"/>
                <a:cs typeface="Open Sans Light"/>
                <a:sym typeface="Open Sans Light"/>
              </a:rPr>
              <a:t>due</a:t>
            </a:r>
            <a:r>
              <a:rPr lang="pt-PT" sz="1700" dirty="0">
                <a:solidFill>
                  <a:srgbClr val="3C4043"/>
                </a:solidFill>
                <a:latin typeface="Open Sans Light"/>
                <a:ea typeface="Open Sans Light"/>
                <a:cs typeface="Open Sans Light"/>
                <a:sym typeface="Open Sans Light"/>
              </a:rPr>
              <a:t> to </a:t>
            </a:r>
            <a:r>
              <a:rPr lang="pt-PT" sz="1700" dirty="0" err="1">
                <a:solidFill>
                  <a:srgbClr val="3C4043"/>
                </a:solidFill>
                <a:latin typeface="Open Sans Light"/>
                <a:ea typeface="Open Sans Light"/>
                <a:cs typeface="Open Sans Light"/>
                <a:sym typeface="Open Sans Light"/>
              </a:rPr>
              <a:t>lack</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of</a:t>
            </a:r>
            <a:r>
              <a:rPr lang="pt-PT" sz="1700" dirty="0">
                <a:solidFill>
                  <a:srgbClr val="3C4043"/>
                </a:solidFill>
                <a:latin typeface="Open Sans Light"/>
                <a:ea typeface="Open Sans Light"/>
                <a:cs typeface="Open Sans Light"/>
                <a:sym typeface="Open Sans Light"/>
              </a:rPr>
              <a:t> marketing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advertising</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campaigns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targeted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these</a:t>
            </a:r>
            <a:r>
              <a:rPr lang="pt-PT" sz="1700" dirty="0">
                <a:solidFill>
                  <a:srgbClr val="3C4043"/>
                </a:solidFill>
                <a:latin typeface="Open Sans Light"/>
                <a:ea typeface="Open Sans Light"/>
                <a:cs typeface="Open Sans Light"/>
                <a:sym typeface="Open Sans Light"/>
              </a:rPr>
              <a:t> age </a:t>
            </a:r>
            <a:r>
              <a:rPr lang="pt-PT" sz="1700" dirty="0" err="1">
                <a:solidFill>
                  <a:srgbClr val="3C4043"/>
                </a:solidFill>
                <a:latin typeface="Open Sans Light"/>
                <a:ea typeface="Open Sans Light"/>
                <a:cs typeface="Open Sans Light"/>
                <a:sym typeface="Open Sans Light"/>
              </a:rPr>
              <a:t>groups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that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by</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having</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new</a:t>
            </a:r>
            <a:r>
              <a:rPr lang="pt-PT" sz="1700" dirty="0">
                <a:solidFill>
                  <a:srgbClr val="3C4043"/>
                </a:solidFill>
                <a:latin typeface="Open Sans Light"/>
                <a:ea typeface="Open Sans Light"/>
                <a:cs typeface="Open Sans Light"/>
                <a:sym typeface="Open Sans Light"/>
              </a:rPr>
              <a:t> marketing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advertising</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campaigns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aimed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these</a:t>
            </a:r>
            <a:r>
              <a:rPr lang="pt-PT" sz="1700" dirty="0">
                <a:solidFill>
                  <a:srgbClr val="3C4043"/>
                </a:solidFill>
                <a:latin typeface="Open Sans Light"/>
                <a:ea typeface="Open Sans Light"/>
                <a:cs typeface="Open Sans Light"/>
                <a:sym typeface="Open Sans Light"/>
              </a:rPr>
              <a:t> age </a:t>
            </a:r>
            <a:r>
              <a:rPr lang="pt-PT" sz="1700" dirty="0" err="1">
                <a:solidFill>
                  <a:srgbClr val="3C4043"/>
                </a:solidFill>
                <a:latin typeface="Open Sans Light"/>
                <a:ea typeface="Open Sans Light"/>
                <a:cs typeface="Open Sans Light"/>
                <a:sym typeface="Open Sans Light"/>
              </a:rPr>
              <a:t>groups</a:t>
            </a:r>
            <a:r>
              <a:rPr lang="pt-PT" sz="1700" dirty="0">
                <a:solidFill>
                  <a:srgbClr val="3C4043"/>
                </a:solidFill>
                <a:latin typeface="Open Sans Light"/>
                <a:ea typeface="Open Sans Light"/>
                <a:cs typeface="Open Sans Light"/>
                <a:sym typeface="Open Sans Light"/>
              </a:rPr>
              <a:t> in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appropriate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channels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these</a:t>
            </a:r>
            <a:r>
              <a:rPr lang="pt-PT" sz="1700" dirty="0">
                <a:solidFill>
                  <a:srgbClr val="3C4043"/>
                </a:solidFill>
                <a:latin typeface="Open Sans Light"/>
                <a:ea typeface="Open Sans Light"/>
                <a:cs typeface="Open Sans Light"/>
                <a:sym typeface="Open Sans Light"/>
              </a:rPr>
              <a:t> age </a:t>
            </a:r>
            <a:r>
              <a:rPr lang="pt-PT" sz="1700" dirty="0" err="1">
                <a:solidFill>
                  <a:srgbClr val="3C4043"/>
                </a:solidFill>
                <a:latin typeface="Open Sans Light"/>
                <a:ea typeface="Open Sans Light"/>
                <a:cs typeface="Open Sans Light"/>
                <a:sym typeface="Open Sans Light"/>
              </a:rPr>
              <a:t>groups</a:t>
            </a:r>
            <a:r>
              <a:rPr lang="pt-PT" sz="1700" dirty="0">
                <a:solidFill>
                  <a:srgbClr val="3C4043"/>
                </a:solidFill>
                <a:latin typeface="Open Sans Light"/>
                <a:ea typeface="Open Sans Light"/>
                <a:cs typeface="Open Sans Light"/>
                <a:sym typeface="Open Sans Light"/>
              </a:rPr>
              <a:t> are </a:t>
            </a:r>
            <a:r>
              <a:rPr lang="pt-PT" sz="1700" dirty="0" err="1">
                <a:solidFill>
                  <a:srgbClr val="3C4043"/>
                </a:solidFill>
                <a:latin typeface="Open Sans Light"/>
                <a:ea typeface="Open Sans Light"/>
                <a:cs typeface="Open Sans Light"/>
                <a:sym typeface="Open Sans Light"/>
              </a:rPr>
              <a:t>on</a:t>
            </a:r>
            <a:r>
              <a:rPr lang="pt-PT" sz="1700" dirty="0">
                <a:solidFill>
                  <a:srgbClr val="3C4043"/>
                </a:solidFill>
                <a:latin typeface="Open Sans Light"/>
                <a:ea typeface="Open Sans Light"/>
                <a:cs typeface="Open Sans Light"/>
                <a:sym typeface="Open Sans Light"/>
              </a:rPr>
              <a:t> social networks, </a:t>
            </a:r>
            <a:r>
              <a:rPr lang="pt-PT" sz="1700" dirty="0" err="1">
                <a:solidFill>
                  <a:srgbClr val="3C4043"/>
                </a:solidFill>
                <a:latin typeface="Open Sans Light"/>
                <a:ea typeface="Open Sans Light"/>
                <a:cs typeface="Open Sans Light"/>
                <a:sym typeface="Open Sans Light"/>
              </a:rPr>
              <a:t>youtube</a:t>
            </a:r>
            <a:r>
              <a:rPr lang="pt-PT" sz="1700" dirty="0">
                <a:solidFill>
                  <a:srgbClr val="3C4043"/>
                </a:solidFill>
                <a:latin typeface="Open Sans Light"/>
                <a:ea typeface="Open Sans Light"/>
                <a:cs typeface="Open Sans Light"/>
                <a:sym typeface="Open Sans Light"/>
              </a:rPr>
              <a:t>, ...) </a:t>
            </a:r>
            <a:r>
              <a:rPr lang="pt-PT" sz="1700" dirty="0" err="1">
                <a:solidFill>
                  <a:srgbClr val="3C4043"/>
                </a:solidFill>
                <a:latin typeface="Open Sans Light"/>
                <a:ea typeface="Open Sans Light"/>
                <a:cs typeface="Open Sans Light"/>
                <a:sym typeface="Open Sans Light"/>
              </a:rPr>
              <a:t>we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will</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see</a:t>
            </a:r>
            <a:r>
              <a:rPr lang="pt-PT" sz="1700" dirty="0">
                <a:solidFill>
                  <a:srgbClr val="3C4043"/>
                </a:solidFill>
                <a:latin typeface="Open Sans Light"/>
                <a:ea typeface="Open Sans Light"/>
                <a:cs typeface="Open Sans Light"/>
                <a:sym typeface="Open Sans Light"/>
              </a:rPr>
              <a:t> a </a:t>
            </a:r>
            <a:r>
              <a:rPr lang="pt-PT" sz="1700" dirty="0" err="1">
                <a:solidFill>
                  <a:srgbClr val="3C4043"/>
                </a:solidFill>
                <a:latin typeface="Open Sans Light"/>
                <a:ea typeface="Open Sans Light"/>
                <a:cs typeface="Open Sans Light"/>
                <a:sym typeface="Open Sans Light"/>
              </a:rPr>
              <a:t>growth</a:t>
            </a:r>
            <a:r>
              <a:rPr lang="pt-PT" sz="1700" dirty="0">
                <a:solidFill>
                  <a:srgbClr val="3C4043"/>
                </a:solidFill>
                <a:latin typeface="Open Sans Light"/>
                <a:ea typeface="Open Sans Light"/>
                <a:cs typeface="Open Sans Light"/>
                <a:sym typeface="Open Sans Light"/>
              </a:rPr>
              <a:t> in </a:t>
            </a:r>
            <a:r>
              <a:rPr lang="pt-PT" sz="1700" dirty="0" err="1">
                <a:solidFill>
                  <a:srgbClr val="3C4043"/>
                </a:solidFill>
                <a:latin typeface="Open Sans Light"/>
                <a:ea typeface="Open Sans Light"/>
                <a:cs typeface="Open Sans Light"/>
                <a:sym typeface="Open Sans Light"/>
              </a:rPr>
              <a:t>demand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 </a:t>
            </a:r>
            <a:r>
              <a:rPr lang="pt-PT" sz="1700" dirty="0" err="1">
                <a:solidFill>
                  <a:srgbClr val="3C4043"/>
                </a:solidFill>
                <a:latin typeface="Open Sans Light"/>
                <a:ea typeface="Open Sans Light"/>
                <a:cs typeface="Open Sans Light"/>
                <a:sym typeface="Open Sans Light"/>
              </a:rPr>
              <a:t>higher</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using</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effectiveness</a:t>
            </a:r>
            <a:r>
              <a:rPr lang="pt-PT" sz="1700" dirty="0">
                <a:solidFill>
                  <a:srgbClr val="3C4043"/>
                </a:solidFill>
                <a:latin typeface="Open Sans Light"/>
                <a:ea typeface="Open Sans Light"/>
                <a:cs typeface="Open Sans Light"/>
                <a:sym typeface="Open Sans Light"/>
              </a:rPr>
              <a:t> rate in 3 </a:t>
            </a:r>
            <a:r>
              <a:rPr lang="pt-PT" sz="1700" dirty="0" err="1">
                <a:solidFill>
                  <a:srgbClr val="3C4043"/>
                </a:solidFill>
                <a:latin typeface="Open Sans Light"/>
                <a:ea typeface="Open Sans Light"/>
                <a:cs typeface="Open Sans Light"/>
                <a:sym typeface="Open Sans Light"/>
              </a:rPr>
              <a:t>months</a:t>
            </a:r>
            <a:r>
              <a:rPr lang="pt-PT" sz="1700" dirty="0">
                <a:solidFill>
                  <a:srgbClr val="3C4043"/>
                </a:solidFill>
                <a:latin typeface="Open Sans Light"/>
                <a:ea typeface="Open Sans Light"/>
                <a:cs typeface="Open Sans Light"/>
                <a:sym typeface="Open Sans Light"/>
              </a:rPr>
              <a:t>.</a:t>
            </a:r>
          </a:p>
          <a:p>
            <a:pPr marL="457200" lvl="1" indent="0">
              <a:buClr>
                <a:srgbClr val="3C4043"/>
              </a:buClr>
              <a:buSzPts val="2200"/>
              <a:buNone/>
            </a:pPr>
            <a:r>
              <a:rPr lang="pt-PT" sz="1700" b="1" dirty="0" err="1">
                <a:solidFill>
                  <a:srgbClr val="3C4043"/>
                </a:solidFill>
                <a:latin typeface="Open Sans Light"/>
                <a:ea typeface="Open Sans Light"/>
                <a:cs typeface="Open Sans Light"/>
                <a:sym typeface="Open Sans Light"/>
              </a:rPr>
              <a:t>Features</a:t>
            </a:r>
            <a:r>
              <a:rPr lang="pt-PT" sz="1700" b="1" dirty="0">
                <a:solidFill>
                  <a:srgbClr val="3C4043"/>
                </a:solidFill>
                <a:latin typeface="Open Sans Light"/>
                <a:ea typeface="Open Sans Light"/>
                <a:cs typeface="Open Sans Light"/>
                <a:sym typeface="Open Sans Light"/>
              </a:rPr>
              <a:t> for </a:t>
            </a:r>
            <a:r>
              <a:rPr lang="pt-PT" sz="1700" b="1" dirty="0" err="1">
                <a:solidFill>
                  <a:srgbClr val="3C4043"/>
                </a:solidFill>
                <a:latin typeface="Open Sans Light"/>
                <a:ea typeface="Open Sans Light"/>
                <a:cs typeface="Open Sans Light"/>
                <a:sym typeface="Open Sans Light"/>
              </a:rPr>
              <a:t>Hypothesis</a:t>
            </a:r>
            <a:r>
              <a:rPr lang="pt-PT" sz="1700" b="1" dirty="0">
                <a:solidFill>
                  <a:srgbClr val="3C4043"/>
                </a:solidFill>
                <a:latin typeface="Open Sans Light"/>
                <a:ea typeface="Open Sans Light"/>
                <a:cs typeface="Open Sans Light"/>
                <a:sym typeface="Open Sans Light"/>
              </a:rPr>
              <a:t> 1</a:t>
            </a:r>
          </a:p>
          <a:p>
            <a:pPr marL="742950" lvl="1" indent="-285750">
              <a:buClr>
                <a:srgbClr val="3C4043"/>
              </a:buClr>
              <a:buSzPts val="2200"/>
            </a:pP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Create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monetary</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incentive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that</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allows</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add</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and</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increase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after</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using</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and</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effectively</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booking</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rides for 4 times.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After</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4 rides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you</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are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entitled</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 20%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of</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total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value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of</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4 ride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made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previously</a:t>
            </a:r>
            <a:endParaRPr lang="pt-PT" sz="1700" dirty="0">
              <a:solidFill>
                <a:srgbClr val="3C4043"/>
              </a:solidFill>
              <a:highlight>
                <a:srgbClr val="FFFFFF"/>
              </a:highlight>
              <a:latin typeface="Open Sans Light" panose="020B0306030504020204" pitchFamily="34" charset="0"/>
              <a:ea typeface="Open Sans Light" panose="020B0306030504020204" pitchFamily="34" charset="0"/>
              <a:cs typeface="Open Sans Light" panose="020B0306030504020204" pitchFamily="34" charset="0"/>
              <a:sym typeface="Roboto"/>
            </a:endParaRPr>
          </a:p>
          <a:p>
            <a:pPr marL="742950" lvl="1" indent="-285750">
              <a:buClr>
                <a:srgbClr val="3C4043"/>
              </a:buClr>
              <a:buSzPts val="2200"/>
            </a:pP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Allow</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user</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send</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 link to a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friend</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refer</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them</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register</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and</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use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app</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with</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guarantee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of</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having</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monetary</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incentive to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travel</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both</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referrer</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and</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installer</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and</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app</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7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user</a:t>
            </a:r>
            <a:r>
              <a:rPr lang="pt-PT" sz="17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t>
            </a:r>
          </a:p>
        </p:txBody>
      </p:sp>
    </p:spTree>
    <p:extLst>
      <p:ext uri="{BB962C8B-B14F-4D97-AF65-F5344CB8AC3E}">
        <p14:creationId xmlns:p14="http://schemas.microsoft.com/office/powerpoint/2010/main" val="1874376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4"/>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p>
            <a:pPr marL="0" lvl="0" indent="0" algn="ctr" rtl="0">
              <a:lnSpc>
                <a:spcPct val="115000"/>
              </a:lnSpc>
              <a:spcBef>
                <a:spcPts val="0"/>
              </a:spcBef>
              <a:spcAft>
                <a:spcPts val="0"/>
              </a:spcAft>
              <a:buNone/>
            </a:pPr>
            <a:r>
              <a:rPr lang="en" sz="4000" b="1">
                <a:solidFill>
                  <a:srgbClr val="2E3D49"/>
                </a:solidFill>
              </a:rPr>
              <a:t>Suggested Features &amp; Experimentation Plan</a:t>
            </a:r>
            <a:endParaRPr sz="4000" b="1">
              <a:solidFill>
                <a:srgbClr val="2E3D49"/>
              </a:solidFill>
            </a:endParaRPr>
          </a:p>
        </p:txBody>
      </p:sp>
      <p:sp>
        <p:nvSpPr>
          <p:cNvPr id="269" name="Google Shape;269;p64"/>
          <p:cNvSpPr/>
          <p:nvPr/>
        </p:nvSpPr>
        <p:spPr>
          <a:xfrm>
            <a:off x="6647375"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4"/>
          <p:cNvSpPr txBox="1">
            <a:spLocks noGrp="1"/>
          </p:cNvSpPr>
          <p:nvPr>
            <p:ph type="body" idx="1"/>
          </p:nvPr>
        </p:nvSpPr>
        <p:spPr>
          <a:xfrm>
            <a:off x="264900" y="2245435"/>
            <a:ext cx="7242600" cy="6239700"/>
          </a:xfrm>
          <a:prstGeom prst="rect">
            <a:avLst/>
          </a:prstGeom>
        </p:spPr>
        <p:txBody>
          <a:bodyPr spcFirstLastPara="1" wrap="square" lIns="34275" tIns="34275" rIns="34275" bIns="34275" anchor="ctr" anchorCtr="0">
            <a:noAutofit/>
          </a:bodyPr>
          <a:lstStyle/>
          <a:p>
            <a:pPr marL="0" lvl="0" indent="0">
              <a:buClr>
                <a:srgbClr val="3C4043"/>
              </a:buClr>
              <a:buSzPts val="2200"/>
              <a:buNone/>
            </a:pPr>
            <a:r>
              <a:rPr lang="pt-PT" sz="1800" b="1" dirty="0" err="1">
                <a:solidFill>
                  <a:srgbClr val="3C4043"/>
                </a:solidFill>
                <a:latin typeface="Open Sans Light"/>
                <a:ea typeface="Open Sans Light"/>
                <a:cs typeface="Open Sans Light"/>
                <a:sym typeface="Open Sans Light"/>
              </a:rPr>
              <a:t>Hypothesis</a:t>
            </a:r>
            <a:r>
              <a:rPr lang="pt-PT" sz="1800" b="1" dirty="0">
                <a:solidFill>
                  <a:srgbClr val="3C4043"/>
                </a:solidFill>
                <a:latin typeface="Open Sans Light"/>
                <a:ea typeface="Open Sans Light"/>
                <a:cs typeface="Open Sans Light"/>
                <a:sym typeface="Open Sans Light"/>
              </a:rPr>
              <a:t> 2 - </a:t>
            </a:r>
            <a:r>
              <a:rPr lang="pt-PT" sz="1800" b="1" dirty="0" err="1">
                <a:solidFill>
                  <a:srgbClr val="3C4043"/>
                </a:solidFill>
                <a:latin typeface="Open Sans Light"/>
                <a:ea typeface="Open Sans Light"/>
                <a:cs typeface="Open Sans Light"/>
                <a:sym typeface="Open Sans Light"/>
              </a:rPr>
              <a:t>Drop</a:t>
            </a:r>
            <a:r>
              <a:rPr lang="pt-PT" sz="1800" b="1" dirty="0">
                <a:solidFill>
                  <a:srgbClr val="3C4043"/>
                </a:solidFill>
                <a:latin typeface="Open Sans Light"/>
                <a:ea typeface="Open Sans Light"/>
                <a:cs typeface="Open Sans Light"/>
                <a:sym typeface="Open Sans Light"/>
              </a:rPr>
              <a:t> </a:t>
            </a:r>
            <a:r>
              <a:rPr lang="pt-PT" sz="1800" b="1" dirty="0" err="1">
                <a:solidFill>
                  <a:srgbClr val="3C4043"/>
                </a:solidFill>
                <a:latin typeface="Open Sans Light"/>
                <a:ea typeface="Open Sans Light"/>
                <a:cs typeface="Open Sans Light"/>
                <a:sym typeface="Open Sans Light"/>
              </a:rPr>
              <a:t>off</a:t>
            </a:r>
            <a:r>
              <a:rPr lang="pt-PT" sz="1800" b="1" dirty="0">
                <a:solidFill>
                  <a:srgbClr val="3C4043"/>
                </a:solidFill>
                <a:latin typeface="Open Sans Light"/>
                <a:ea typeface="Open Sans Light"/>
                <a:cs typeface="Open Sans Light"/>
                <a:sym typeface="Open Sans Light"/>
              </a:rPr>
              <a:t> in 18-19 &amp; 30-39 age </a:t>
            </a:r>
            <a:r>
              <a:rPr lang="pt-PT" sz="1800" b="1" dirty="0" err="1">
                <a:solidFill>
                  <a:srgbClr val="3C4043"/>
                </a:solidFill>
                <a:latin typeface="Open Sans Light"/>
                <a:ea typeface="Open Sans Light"/>
                <a:cs typeface="Open Sans Light"/>
                <a:sym typeface="Open Sans Light"/>
              </a:rPr>
              <a:t>groups</a:t>
            </a:r>
            <a:r>
              <a:rPr lang="pt-PT" sz="1800" b="1" dirty="0">
                <a:solidFill>
                  <a:srgbClr val="3C4043"/>
                </a:solidFill>
                <a:latin typeface="Open Sans Light"/>
                <a:ea typeface="Open Sans Light"/>
                <a:cs typeface="Open Sans Light"/>
                <a:sym typeface="Open Sans Light"/>
              </a:rPr>
              <a:t> </a:t>
            </a:r>
          </a:p>
          <a:p>
            <a:pPr marL="0" lvl="0" indent="0">
              <a:buClr>
                <a:srgbClr val="3C4043"/>
              </a:buClr>
              <a:buSzPts val="2200"/>
              <a:buNone/>
            </a:pPr>
            <a:r>
              <a:rPr lang="pt-PT" sz="1800" dirty="0" err="1">
                <a:solidFill>
                  <a:srgbClr val="3C4043"/>
                </a:solidFill>
                <a:latin typeface="Open Sans Light"/>
                <a:ea typeface="Open Sans Light"/>
                <a:cs typeface="Open Sans Light"/>
                <a:sym typeface="Open Sans Light"/>
              </a:rPr>
              <a:t>We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believe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that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two</a:t>
            </a:r>
            <a:r>
              <a:rPr lang="pt-PT" sz="1800" dirty="0">
                <a:solidFill>
                  <a:srgbClr val="3C4043"/>
                </a:solidFill>
                <a:latin typeface="Open Sans Light"/>
                <a:ea typeface="Open Sans Light"/>
                <a:cs typeface="Open Sans Light"/>
                <a:sym typeface="Open Sans Light"/>
              </a:rPr>
              <a:t> age </a:t>
            </a:r>
            <a:r>
              <a:rPr lang="pt-PT" sz="1800" dirty="0" err="1">
                <a:solidFill>
                  <a:srgbClr val="3C4043"/>
                </a:solidFill>
                <a:latin typeface="Open Sans Light"/>
                <a:ea typeface="Open Sans Light"/>
                <a:cs typeface="Open Sans Light"/>
                <a:sym typeface="Open Sans Light"/>
              </a:rPr>
              <a:t>groups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between</a:t>
            </a:r>
            <a:r>
              <a:rPr lang="pt-PT" sz="1800" dirty="0">
                <a:solidFill>
                  <a:srgbClr val="3C4043"/>
                </a:solidFill>
                <a:latin typeface="Open Sans Light"/>
                <a:ea typeface="Open Sans Light"/>
                <a:cs typeface="Open Sans Light"/>
                <a:sym typeface="Open Sans Light"/>
              </a:rPr>
              <a:t> 18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39 do </a:t>
            </a:r>
            <a:r>
              <a:rPr lang="pt-PT" sz="1800" dirty="0" err="1">
                <a:solidFill>
                  <a:srgbClr val="3C4043"/>
                </a:solidFill>
                <a:latin typeface="Open Sans Light"/>
                <a:ea typeface="Open Sans Light"/>
                <a:cs typeface="Open Sans Light"/>
                <a:sym typeface="Open Sans Light"/>
              </a:rPr>
              <a:t>not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have</a:t>
            </a:r>
            <a:r>
              <a:rPr lang="pt-PT" sz="1800" dirty="0">
                <a:solidFill>
                  <a:srgbClr val="3C4043"/>
                </a:solidFill>
                <a:latin typeface="Open Sans Light"/>
                <a:ea typeface="Open Sans Light"/>
                <a:cs typeface="Open Sans Light"/>
                <a:sym typeface="Open Sans Light"/>
              </a:rPr>
              <a:t> a </a:t>
            </a:r>
            <a:r>
              <a:rPr lang="pt-PT" sz="1800" dirty="0" err="1">
                <a:solidFill>
                  <a:srgbClr val="3C4043"/>
                </a:solidFill>
                <a:latin typeface="Open Sans Light"/>
                <a:ea typeface="Open Sans Light"/>
                <a:cs typeface="Open Sans Light"/>
                <a:sym typeface="Open Sans Light"/>
              </a:rPr>
              <a:t>reasonable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level</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of</a:t>
            </a:r>
            <a:r>
              <a:rPr lang="pt-PT" sz="1800" dirty="0">
                <a:solidFill>
                  <a:srgbClr val="3C4043"/>
                </a:solidFill>
                <a:latin typeface="Open Sans Light"/>
                <a:ea typeface="Open Sans Light"/>
                <a:cs typeface="Open Sans Light"/>
                <a:sym typeface="Open Sans Light"/>
              </a:rPr>
              <a:t> use in face </a:t>
            </a:r>
            <a:r>
              <a:rPr lang="pt-PT" sz="1800" dirty="0" err="1">
                <a:solidFill>
                  <a:srgbClr val="3C4043"/>
                </a:solidFill>
                <a:latin typeface="Open Sans Light"/>
                <a:ea typeface="Open Sans Light"/>
                <a:cs typeface="Open Sans Light"/>
                <a:sym typeface="Open Sans Light"/>
              </a:rPr>
              <a:t>of</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needs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of</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this</a:t>
            </a:r>
            <a:r>
              <a:rPr lang="pt-PT" sz="1800" dirty="0">
                <a:solidFill>
                  <a:srgbClr val="3C4043"/>
                </a:solidFill>
                <a:latin typeface="Open Sans Light"/>
                <a:ea typeface="Open Sans Light"/>
                <a:cs typeface="Open Sans Light"/>
                <a:sym typeface="Open Sans Light"/>
              </a:rPr>
              <a:t> age </a:t>
            </a:r>
            <a:r>
              <a:rPr lang="pt-PT" sz="1800" dirty="0" err="1">
                <a:solidFill>
                  <a:srgbClr val="3C4043"/>
                </a:solidFill>
                <a:latin typeface="Open Sans Light"/>
                <a:ea typeface="Open Sans Light"/>
                <a:cs typeface="Open Sans Light"/>
                <a:sym typeface="Open Sans Light"/>
              </a:rPr>
              <a:t>group</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because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they</a:t>
            </a:r>
            <a:r>
              <a:rPr lang="pt-PT" sz="1800" dirty="0">
                <a:solidFill>
                  <a:srgbClr val="3C4043"/>
                </a:solidFill>
                <a:latin typeface="Open Sans Light"/>
                <a:ea typeface="Open Sans Light"/>
                <a:cs typeface="Open Sans Light"/>
                <a:sym typeface="Open Sans Light"/>
              </a:rPr>
              <a:t> are </a:t>
            </a:r>
            <a:r>
              <a:rPr lang="pt-PT" sz="1800" dirty="0" err="1">
                <a:solidFill>
                  <a:srgbClr val="3C4043"/>
                </a:solidFill>
                <a:latin typeface="Open Sans Light"/>
                <a:ea typeface="Open Sans Light"/>
                <a:cs typeface="Open Sans Light"/>
                <a:sym typeface="Open Sans Light"/>
              </a:rPr>
              <a:t>probably</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used</a:t>
            </a:r>
            <a:r>
              <a:rPr lang="pt-PT" sz="1800" dirty="0">
                <a:solidFill>
                  <a:srgbClr val="3C4043"/>
                </a:solidFill>
                <a:latin typeface="Open Sans Light"/>
                <a:ea typeface="Open Sans Light"/>
                <a:cs typeface="Open Sans Light"/>
                <a:sym typeface="Open Sans Light"/>
              </a:rPr>
              <a:t> to </a:t>
            </a:r>
            <a:r>
              <a:rPr lang="pt-PT" sz="1800" dirty="0" err="1">
                <a:solidFill>
                  <a:srgbClr val="3C4043"/>
                </a:solidFill>
                <a:latin typeface="Open Sans Light"/>
                <a:ea typeface="Open Sans Light"/>
                <a:cs typeface="Open Sans Light"/>
                <a:sym typeface="Open Sans Light"/>
              </a:rPr>
              <a:t>using</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other</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transport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services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like</a:t>
            </a:r>
            <a:r>
              <a:rPr lang="pt-PT" sz="1800" dirty="0">
                <a:solidFill>
                  <a:srgbClr val="3C4043"/>
                </a:solidFill>
                <a:latin typeface="Open Sans Light"/>
                <a:ea typeface="Open Sans Light"/>
                <a:cs typeface="Open Sans Light"/>
                <a:sym typeface="Open Sans Light"/>
              </a:rPr>
              <a:t> Uber </a:t>
            </a:r>
            <a:r>
              <a:rPr lang="pt-PT" sz="1800" dirty="0" err="1">
                <a:solidFill>
                  <a:srgbClr val="3C4043"/>
                </a:solidFill>
                <a:latin typeface="Open Sans Light"/>
                <a:ea typeface="Open Sans Light"/>
                <a:cs typeface="Open Sans Light"/>
                <a:sym typeface="Open Sans Light"/>
              </a:rPr>
              <a:t>or</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Fly</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that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by</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having</a:t>
            </a:r>
            <a:r>
              <a:rPr lang="pt-PT" sz="1800" dirty="0">
                <a:solidFill>
                  <a:srgbClr val="3C4043"/>
                </a:solidFill>
                <a:latin typeface="Open Sans Light"/>
                <a:ea typeface="Open Sans Light"/>
                <a:cs typeface="Open Sans Light"/>
                <a:sym typeface="Open Sans Light"/>
              </a:rPr>
              <a:t> a incentive in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application</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after</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first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booking</a:t>
            </a:r>
            <a:r>
              <a:rPr lang="pt-PT" sz="1800" dirty="0">
                <a:solidFill>
                  <a:srgbClr val="3C4043"/>
                </a:solidFill>
                <a:latin typeface="Open Sans Light"/>
                <a:ea typeface="Open Sans Light"/>
                <a:cs typeface="Open Sans Light"/>
                <a:sym typeface="Open Sans Light"/>
              </a:rPr>
              <a:t>, as a </a:t>
            </a:r>
            <a:r>
              <a:rPr lang="pt-PT" sz="1800" dirty="0" err="1">
                <a:solidFill>
                  <a:srgbClr val="3C4043"/>
                </a:solidFill>
                <a:latin typeface="Open Sans Light"/>
                <a:ea typeface="Open Sans Light"/>
                <a:cs typeface="Open Sans Light"/>
                <a:sym typeface="Open Sans Light"/>
              </a:rPr>
              <a:t>monetary</a:t>
            </a:r>
            <a:r>
              <a:rPr lang="pt-PT" sz="1800" dirty="0">
                <a:solidFill>
                  <a:srgbClr val="3C4043"/>
                </a:solidFill>
                <a:latin typeface="Open Sans Light"/>
                <a:ea typeface="Open Sans Light"/>
                <a:cs typeface="Open Sans Light"/>
                <a:sym typeface="Open Sans Light"/>
              </a:rPr>
              <a:t> incentive to </a:t>
            </a:r>
            <a:r>
              <a:rPr lang="pt-PT" sz="1800" dirty="0" err="1">
                <a:solidFill>
                  <a:srgbClr val="3C4043"/>
                </a:solidFill>
                <a:latin typeface="Open Sans Light"/>
                <a:ea typeface="Open Sans Light"/>
                <a:cs typeface="Open Sans Light"/>
                <a:sym typeface="Open Sans Light"/>
              </a:rPr>
              <a:t>make</a:t>
            </a:r>
            <a:r>
              <a:rPr lang="pt-PT" sz="1800" dirty="0">
                <a:solidFill>
                  <a:srgbClr val="3C4043"/>
                </a:solidFill>
                <a:latin typeface="Open Sans Light"/>
                <a:ea typeface="Open Sans Light"/>
                <a:cs typeface="Open Sans Light"/>
                <a:sym typeface="Open Sans Light"/>
              </a:rPr>
              <a:t> rides, </a:t>
            </a:r>
            <a:r>
              <a:rPr lang="pt-PT" sz="1800" dirty="0" err="1">
                <a:solidFill>
                  <a:srgbClr val="3C4043"/>
                </a:solidFill>
                <a:latin typeface="Open Sans Light"/>
                <a:ea typeface="Open Sans Light"/>
                <a:cs typeface="Open Sans Light"/>
                <a:sym typeface="Open Sans Light"/>
              </a:rPr>
              <a:t>we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will</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see</a:t>
            </a:r>
            <a:r>
              <a:rPr lang="pt-PT" sz="1800" dirty="0">
                <a:solidFill>
                  <a:srgbClr val="3C4043"/>
                </a:solidFill>
                <a:latin typeface="Open Sans Light"/>
                <a:ea typeface="Open Sans Light"/>
                <a:cs typeface="Open Sans Light"/>
                <a:sym typeface="Open Sans Light"/>
              </a:rPr>
              <a:t> a </a:t>
            </a:r>
            <a:r>
              <a:rPr lang="pt-PT" sz="1800" dirty="0" err="1">
                <a:solidFill>
                  <a:srgbClr val="3C4043"/>
                </a:solidFill>
                <a:latin typeface="Open Sans Light"/>
                <a:ea typeface="Open Sans Light"/>
                <a:cs typeface="Open Sans Light"/>
                <a:sym typeface="Open Sans Light"/>
              </a:rPr>
              <a:t>growth</a:t>
            </a:r>
            <a:r>
              <a:rPr lang="pt-PT" sz="1800" dirty="0">
                <a:solidFill>
                  <a:srgbClr val="3C4043"/>
                </a:solidFill>
                <a:latin typeface="Open Sans Light"/>
                <a:ea typeface="Open Sans Light"/>
                <a:cs typeface="Open Sans Light"/>
                <a:sym typeface="Open Sans Light"/>
              </a:rPr>
              <a:t> in </a:t>
            </a:r>
            <a:r>
              <a:rPr lang="pt-PT" sz="1800" dirty="0" err="1">
                <a:solidFill>
                  <a:srgbClr val="3C4043"/>
                </a:solidFill>
                <a:latin typeface="Open Sans Light"/>
                <a:ea typeface="Open Sans Light"/>
                <a:cs typeface="Open Sans Light"/>
                <a:sym typeface="Open Sans Light"/>
              </a:rPr>
              <a:t>demand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 </a:t>
            </a:r>
            <a:r>
              <a:rPr lang="pt-PT" sz="1800" dirty="0" err="1">
                <a:solidFill>
                  <a:srgbClr val="3C4043"/>
                </a:solidFill>
                <a:latin typeface="Open Sans Light"/>
                <a:ea typeface="Open Sans Light"/>
                <a:cs typeface="Open Sans Light"/>
                <a:sym typeface="Open Sans Light"/>
              </a:rPr>
              <a:t>higher</a:t>
            </a:r>
            <a:r>
              <a:rPr lang="pt-PT" sz="1800" dirty="0">
                <a:solidFill>
                  <a:srgbClr val="3C4043"/>
                </a:solidFill>
                <a:latin typeface="Open Sans Light"/>
                <a:ea typeface="Open Sans Light"/>
                <a:cs typeface="Open Sans Light"/>
                <a:sym typeface="Open Sans Light"/>
              </a:rPr>
              <a:t> rate </a:t>
            </a:r>
            <a:r>
              <a:rPr lang="pt-PT" sz="1800" dirty="0" err="1">
                <a:solidFill>
                  <a:srgbClr val="3C4043"/>
                </a:solidFill>
                <a:latin typeface="Open Sans Light"/>
                <a:ea typeface="Open Sans Light"/>
                <a:cs typeface="Open Sans Light"/>
                <a:sym typeface="Open Sans Light"/>
              </a:rPr>
              <a:t>of</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usage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effectiveness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end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of</a:t>
            </a:r>
            <a:r>
              <a:rPr lang="pt-PT" sz="1800" dirty="0">
                <a:solidFill>
                  <a:srgbClr val="3C4043"/>
                </a:solidFill>
                <a:latin typeface="Open Sans Light"/>
                <a:ea typeface="Open Sans Light"/>
                <a:cs typeface="Open Sans Light"/>
                <a:sym typeface="Open Sans Light"/>
              </a:rPr>
              <a:t> 1 </a:t>
            </a:r>
            <a:r>
              <a:rPr lang="pt-PT" sz="1800" dirty="0" err="1">
                <a:solidFill>
                  <a:srgbClr val="3C4043"/>
                </a:solidFill>
                <a:latin typeface="Open Sans Light"/>
                <a:ea typeface="Open Sans Light"/>
                <a:cs typeface="Open Sans Light"/>
                <a:sym typeface="Open Sans Light"/>
              </a:rPr>
              <a:t>month</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converting</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them</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after</a:t>
            </a:r>
            <a:r>
              <a:rPr lang="pt-PT" sz="1800" dirty="0">
                <a:solidFill>
                  <a:srgbClr val="3C4043"/>
                </a:solidFill>
                <a:latin typeface="Open Sans Light"/>
                <a:ea typeface="Open Sans Light"/>
                <a:cs typeface="Open Sans Light"/>
                <a:sym typeface="Open Sans Light"/>
              </a:rPr>
              <a:t> a </a:t>
            </a:r>
            <a:r>
              <a:rPr lang="pt-PT" sz="1800" dirty="0" err="1">
                <a:solidFill>
                  <a:srgbClr val="3C4043"/>
                </a:solidFill>
                <a:latin typeface="Open Sans Light"/>
                <a:ea typeface="Open Sans Light"/>
                <a:cs typeface="Open Sans Light"/>
                <a:sym typeface="Open Sans Light"/>
              </a:rPr>
              <a:t>memorable</a:t>
            </a:r>
            <a:r>
              <a:rPr lang="pt-PT" sz="1800" dirty="0">
                <a:solidFill>
                  <a:srgbClr val="3C4043"/>
                </a:solidFill>
                <a:latin typeface="Open Sans Light"/>
                <a:ea typeface="Open Sans Light"/>
                <a:cs typeface="Open Sans Light"/>
                <a:sym typeface="Open Sans Light"/>
              </a:rPr>
              <a:t> ride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experience</a:t>
            </a:r>
            <a:r>
              <a:rPr lang="pt-PT" sz="1800" dirty="0">
                <a:solidFill>
                  <a:srgbClr val="3C4043"/>
                </a:solidFill>
                <a:latin typeface="Open Sans Light"/>
                <a:ea typeface="Open Sans Light"/>
                <a:cs typeface="Open Sans Light"/>
                <a:sym typeface="Open Sans Light"/>
              </a:rPr>
              <a:t>.</a:t>
            </a:r>
          </a:p>
          <a:p>
            <a:pPr marL="457200" lvl="1" indent="0">
              <a:buClr>
                <a:srgbClr val="3C4043"/>
              </a:buClr>
              <a:buSzPts val="2200"/>
              <a:buNone/>
            </a:pPr>
            <a:r>
              <a:rPr lang="pt-PT" sz="1800" b="1" dirty="0" err="1">
                <a:solidFill>
                  <a:srgbClr val="3C4043"/>
                </a:solidFill>
                <a:latin typeface="Open Sans Light"/>
                <a:ea typeface="Open Sans Light"/>
                <a:cs typeface="Open Sans Light"/>
                <a:sym typeface="Open Sans Light"/>
              </a:rPr>
              <a:t>Features</a:t>
            </a:r>
            <a:r>
              <a:rPr lang="pt-PT" sz="1800" b="1" dirty="0">
                <a:solidFill>
                  <a:srgbClr val="3C4043"/>
                </a:solidFill>
                <a:latin typeface="Open Sans Light"/>
                <a:ea typeface="Open Sans Light"/>
                <a:cs typeface="Open Sans Light"/>
                <a:sym typeface="Open Sans Light"/>
              </a:rPr>
              <a:t> for </a:t>
            </a:r>
            <a:r>
              <a:rPr lang="pt-PT" sz="1800" b="1" dirty="0" err="1">
                <a:solidFill>
                  <a:srgbClr val="3C4043"/>
                </a:solidFill>
                <a:latin typeface="Open Sans Light"/>
                <a:ea typeface="Open Sans Light"/>
                <a:cs typeface="Open Sans Light"/>
                <a:sym typeface="Open Sans Light"/>
              </a:rPr>
              <a:t>Hypothesis</a:t>
            </a:r>
            <a:r>
              <a:rPr lang="pt-PT" sz="1800" b="1" dirty="0">
                <a:solidFill>
                  <a:srgbClr val="3C4043"/>
                </a:solidFill>
                <a:latin typeface="Open Sans Light"/>
                <a:ea typeface="Open Sans Light"/>
                <a:cs typeface="Open Sans Light"/>
                <a:sym typeface="Open Sans Light"/>
              </a:rPr>
              <a:t> 2</a:t>
            </a:r>
          </a:p>
          <a:p>
            <a:pPr marL="742950" lvl="1" indent="-285750">
              <a:buClr>
                <a:srgbClr val="3C4043"/>
              </a:buClr>
              <a:buSzPts val="2200"/>
            </a:pPr>
            <a:r>
              <a:rPr lang="pt-PT" sz="1800" dirty="0" err="1">
                <a:solidFill>
                  <a:srgbClr val="3C4043"/>
                </a:solidFill>
                <a:latin typeface="Open Sans Light"/>
                <a:ea typeface="Open Sans Light"/>
                <a:cs typeface="Open Sans Light"/>
                <a:sym typeface="Open Sans Light"/>
              </a:rPr>
              <a:t>Allow</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user</a:t>
            </a:r>
            <a:r>
              <a:rPr lang="pt-PT" sz="1800" dirty="0">
                <a:solidFill>
                  <a:srgbClr val="3C4043"/>
                </a:solidFill>
                <a:latin typeface="Open Sans Light"/>
                <a:ea typeface="Open Sans Light"/>
                <a:cs typeface="Open Sans Light"/>
                <a:sym typeface="Open Sans Light"/>
              </a:rPr>
              <a:t> to </a:t>
            </a:r>
            <a:r>
              <a:rPr lang="pt-PT" sz="1800" dirty="0" err="1">
                <a:solidFill>
                  <a:srgbClr val="3C4043"/>
                </a:solidFill>
                <a:latin typeface="Open Sans Light"/>
                <a:ea typeface="Open Sans Light"/>
                <a:cs typeface="Open Sans Light"/>
                <a:sym typeface="Open Sans Light"/>
              </a:rPr>
              <a:t>send</a:t>
            </a:r>
            <a:r>
              <a:rPr lang="pt-PT" sz="1800" dirty="0">
                <a:solidFill>
                  <a:srgbClr val="3C4043"/>
                </a:solidFill>
                <a:latin typeface="Open Sans Light"/>
                <a:ea typeface="Open Sans Light"/>
                <a:cs typeface="Open Sans Light"/>
                <a:sym typeface="Open Sans Light"/>
              </a:rPr>
              <a:t> a link to a </a:t>
            </a:r>
            <a:r>
              <a:rPr lang="pt-PT" sz="1800" dirty="0" err="1">
                <a:solidFill>
                  <a:srgbClr val="3C4043"/>
                </a:solidFill>
                <a:latin typeface="Open Sans Light"/>
                <a:ea typeface="Open Sans Light"/>
                <a:cs typeface="Open Sans Light"/>
                <a:sym typeface="Open Sans Light"/>
              </a:rPr>
              <a:t>friend</a:t>
            </a:r>
            <a:r>
              <a:rPr lang="pt-PT" sz="1800" dirty="0">
                <a:solidFill>
                  <a:srgbClr val="3C4043"/>
                </a:solidFill>
                <a:latin typeface="Open Sans Light"/>
                <a:ea typeface="Open Sans Light"/>
                <a:cs typeface="Open Sans Light"/>
                <a:sym typeface="Open Sans Light"/>
              </a:rPr>
              <a:t> to </a:t>
            </a:r>
            <a:r>
              <a:rPr lang="pt-PT" sz="1800" dirty="0" err="1">
                <a:solidFill>
                  <a:srgbClr val="3C4043"/>
                </a:solidFill>
                <a:latin typeface="Open Sans Light"/>
                <a:ea typeface="Open Sans Light"/>
                <a:cs typeface="Open Sans Light"/>
                <a:sym typeface="Open Sans Light"/>
              </a:rPr>
              <a:t>refer</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them</a:t>
            </a:r>
            <a:r>
              <a:rPr lang="pt-PT" sz="1800" dirty="0">
                <a:solidFill>
                  <a:srgbClr val="3C4043"/>
                </a:solidFill>
                <a:latin typeface="Open Sans Light"/>
                <a:ea typeface="Open Sans Light"/>
                <a:cs typeface="Open Sans Light"/>
                <a:sym typeface="Open Sans Light"/>
              </a:rPr>
              <a:t> to </a:t>
            </a:r>
            <a:r>
              <a:rPr lang="pt-PT" sz="1800" dirty="0" err="1">
                <a:solidFill>
                  <a:srgbClr val="3C4043"/>
                </a:solidFill>
                <a:latin typeface="Open Sans Light"/>
                <a:ea typeface="Open Sans Light"/>
                <a:cs typeface="Open Sans Light"/>
                <a:sym typeface="Open Sans Light"/>
              </a:rPr>
              <a:t>register</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use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app</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with</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guarantee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of</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having</a:t>
            </a:r>
            <a:r>
              <a:rPr lang="pt-PT" sz="1800" dirty="0">
                <a:solidFill>
                  <a:srgbClr val="3C4043"/>
                </a:solidFill>
                <a:latin typeface="Open Sans Light"/>
                <a:ea typeface="Open Sans Light"/>
                <a:cs typeface="Open Sans Light"/>
                <a:sym typeface="Open Sans Light"/>
              </a:rPr>
              <a:t> a </a:t>
            </a:r>
            <a:r>
              <a:rPr lang="pt-PT" sz="1800" dirty="0" err="1">
                <a:solidFill>
                  <a:srgbClr val="3C4043"/>
                </a:solidFill>
                <a:latin typeface="Open Sans Light"/>
                <a:ea typeface="Open Sans Light"/>
                <a:cs typeface="Open Sans Light"/>
                <a:sym typeface="Open Sans Light"/>
              </a:rPr>
              <a:t>monetary</a:t>
            </a:r>
            <a:r>
              <a:rPr lang="pt-PT" sz="1800" dirty="0">
                <a:solidFill>
                  <a:srgbClr val="3C4043"/>
                </a:solidFill>
                <a:latin typeface="Open Sans Light"/>
                <a:ea typeface="Open Sans Light"/>
                <a:cs typeface="Open Sans Light"/>
                <a:sym typeface="Open Sans Light"/>
              </a:rPr>
              <a:t> incentive to </a:t>
            </a:r>
            <a:r>
              <a:rPr lang="pt-PT" sz="1800" dirty="0" err="1">
                <a:solidFill>
                  <a:srgbClr val="3C4043"/>
                </a:solidFill>
                <a:latin typeface="Open Sans Light"/>
                <a:ea typeface="Open Sans Light"/>
                <a:cs typeface="Open Sans Light"/>
                <a:sym typeface="Open Sans Light"/>
              </a:rPr>
              <a:t>travel</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both</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referrer</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installer</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app</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user</a:t>
            </a:r>
            <a:r>
              <a:rPr lang="pt-PT" sz="1800" dirty="0">
                <a:solidFill>
                  <a:srgbClr val="3C4043"/>
                </a:solidFill>
                <a:latin typeface="Open Sans Light"/>
                <a:ea typeface="Open Sans Light"/>
                <a:cs typeface="Open Sans Light"/>
                <a:sym typeface="Open Sans Light"/>
              </a:rPr>
              <a:t>)</a:t>
            </a:r>
          </a:p>
          <a:p>
            <a:pPr marL="742950" lvl="1" indent="-285750">
              <a:buClr>
                <a:srgbClr val="3C4043"/>
              </a:buClr>
              <a:buSzPts val="2200"/>
            </a:pPr>
            <a:r>
              <a:rPr lang="pt-PT" sz="1800" dirty="0" err="1">
                <a:solidFill>
                  <a:srgbClr val="3C4043"/>
                </a:solidFill>
                <a:latin typeface="Open Sans Light"/>
                <a:ea typeface="Open Sans Light"/>
                <a:cs typeface="Open Sans Light"/>
                <a:sym typeface="Open Sans Light"/>
              </a:rPr>
              <a:t>Create</a:t>
            </a:r>
            <a:r>
              <a:rPr lang="pt-PT" sz="1800" dirty="0">
                <a:solidFill>
                  <a:srgbClr val="3C4043"/>
                </a:solidFill>
                <a:latin typeface="Open Sans Light"/>
                <a:ea typeface="Open Sans Light"/>
                <a:cs typeface="Open Sans Light"/>
                <a:sym typeface="Open Sans Light"/>
              </a:rPr>
              <a:t> a </a:t>
            </a:r>
            <a:r>
              <a:rPr lang="pt-PT" sz="1800" dirty="0" err="1">
                <a:solidFill>
                  <a:srgbClr val="3C4043"/>
                </a:solidFill>
                <a:latin typeface="Open Sans Light"/>
                <a:ea typeface="Open Sans Light"/>
                <a:cs typeface="Open Sans Light"/>
                <a:sym typeface="Open Sans Light"/>
              </a:rPr>
              <a:t>monetary</a:t>
            </a:r>
            <a:r>
              <a:rPr lang="pt-PT" sz="1800" dirty="0">
                <a:solidFill>
                  <a:srgbClr val="3C4043"/>
                </a:solidFill>
                <a:latin typeface="Open Sans Light"/>
                <a:ea typeface="Open Sans Light"/>
                <a:cs typeface="Open Sans Light"/>
                <a:sym typeface="Open Sans Light"/>
              </a:rPr>
              <a:t> incentive </a:t>
            </a:r>
            <a:r>
              <a:rPr lang="pt-PT" sz="1800" dirty="0" err="1">
                <a:solidFill>
                  <a:srgbClr val="3C4043"/>
                </a:solidFill>
                <a:latin typeface="Open Sans Light"/>
                <a:ea typeface="Open Sans Light"/>
                <a:cs typeface="Open Sans Light"/>
                <a:sym typeface="Open Sans Light"/>
              </a:rPr>
              <a:t>that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allows</a:t>
            </a:r>
            <a:r>
              <a:rPr lang="pt-PT" sz="1800" dirty="0">
                <a:solidFill>
                  <a:srgbClr val="3C4043"/>
                </a:solidFill>
                <a:latin typeface="Open Sans Light"/>
                <a:ea typeface="Open Sans Light"/>
                <a:cs typeface="Open Sans Light"/>
                <a:sym typeface="Open Sans Light"/>
              </a:rPr>
              <a:t> to </a:t>
            </a:r>
            <a:r>
              <a:rPr lang="pt-PT" sz="1800" dirty="0" err="1">
                <a:solidFill>
                  <a:srgbClr val="3C4043"/>
                </a:solidFill>
                <a:latin typeface="Open Sans Light"/>
                <a:ea typeface="Open Sans Light"/>
                <a:cs typeface="Open Sans Light"/>
                <a:sym typeface="Open Sans Light"/>
              </a:rPr>
              <a:t>add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increase</a:t>
            </a:r>
            <a:r>
              <a:rPr lang="pt-PT" sz="1800" dirty="0">
                <a:solidFill>
                  <a:srgbClr val="3C4043"/>
                </a:solidFill>
                <a:latin typeface="Open Sans Light"/>
                <a:ea typeface="Open Sans Light"/>
                <a:cs typeface="Open Sans Light"/>
                <a:sym typeface="Open Sans Light"/>
              </a:rPr>
              <a:t> $ </a:t>
            </a:r>
            <a:r>
              <a:rPr lang="pt-PT" sz="1800" dirty="0" err="1">
                <a:solidFill>
                  <a:srgbClr val="3C4043"/>
                </a:solidFill>
                <a:latin typeface="Open Sans Light"/>
                <a:ea typeface="Open Sans Light"/>
                <a:cs typeface="Open Sans Light"/>
                <a:sym typeface="Open Sans Light"/>
              </a:rPr>
              <a:t>after</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using</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effectively</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booking</a:t>
            </a:r>
            <a:r>
              <a:rPr lang="pt-PT" sz="1800" dirty="0">
                <a:solidFill>
                  <a:srgbClr val="3C4043"/>
                </a:solidFill>
                <a:latin typeface="Open Sans Light"/>
                <a:ea typeface="Open Sans Light"/>
                <a:cs typeface="Open Sans Light"/>
                <a:sym typeface="Open Sans Light"/>
              </a:rPr>
              <a:t> rides for 4 times. </a:t>
            </a:r>
            <a:r>
              <a:rPr lang="pt-PT" sz="1800" dirty="0" err="1">
                <a:solidFill>
                  <a:srgbClr val="3C4043"/>
                </a:solidFill>
                <a:latin typeface="Open Sans Light"/>
                <a:ea typeface="Open Sans Light"/>
                <a:cs typeface="Open Sans Light"/>
                <a:sym typeface="Open Sans Light"/>
              </a:rPr>
              <a:t>After</a:t>
            </a:r>
            <a:r>
              <a:rPr lang="pt-PT" sz="1800" dirty="0">
                <a:solidFill>
                  <a:srgbClr val="3C4043"/>
                </a:solidFill>
                <a:latin typeface="Open Sans Light"/>
                <a:ea typeface="Open Sans Light"/>
                <a:cs typeface="Open Sans Light"/>
                <a:sym typeface="Open Sans Light"/>
              </a:rPr>
              <a:t> 4 rides </a:t>
            </a:r>
            <a:r>
              <a:rPr lang="pt-PT" sz="1800" dirty="0" err="1">
                <a:solidFill>
                  <a:srgbClr val="3C4043"/>
                </a:solidFill>
                <a:latin typeface="Open Sans Light"/>
                <a:ea typeface="Open Sans Light"/>
                <a:cs typeface="Open Sans Light"/>
                <a:sym typeface="Open Sans Light"/>
              </a:rPr>
              <a:t>you</a:t>
            </a:r>
            <a:r>
              <a:rPr lang="pt-PT" sz="1800" dirty="0">
                <a:solidFill>
                  <a:srgbClr val="3C4043"/>
                </a:solidFill>
                <a:latin typeface="Open Sans Light"/>
                <a:ea typeface="Open Sans Light"/>
                <a:cs typeface="Open Sans Light"/>
                <a:sym typeface="Open Sans Light"/>
              </a:rPr>
              <a:t> are </a:t>
            </a:r>
            <a:r>
              <a:rPr lang="pt-PT" sz="1800" dirty="0" err="1">
                <a:solidFill>
                  <a:srgbClr val="3C4043"/>
                </a:solidFill>
                <a:latin typeface="Open Sans Light"/>
                <a:ea typeface="Open Sans Light"/>
                <a:cs typeface="Open Sans Light"/>
                <a:sym typeface="Open Sans Light"/>
              </a:rPr>
              <a:t>entitled</a:t>
            </a:r>
            <a:r>
              <a:rPr lang="pt-PT" sz="1800" dirty="0">
                <a:solidFill>
                  <a:srgbClr val="3C4043"/>
                </a:solidFill>
                <a:latin typeface="Open Sans Light"/>
                <a:ea typeface="Open Sans Light"/>
                <a:cs typeface="Open Sans Light"/>
                <a:sym typeface="Open Sans Light"/>
              </a:rPr>
              <a:t> to 20% </a:t>
            </a:r>
            <a:r>
              <a:rPr lang="pt-PT" sz="1800" dirty="0" err="1">
                <a:solidFill>
                  <a:srgbClr val="3C4043"/>
                </a:solidFill>
                <a:latin typeface="Open Sans Light"/>
                <a:ea typeface="Open Sans Light"/>
                <a:cs typeface="Open Sans Light"/>
                <a:sym typeface="Open Sans Light"/>
              </a:rPr>
              <a:t>of</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total </a:t>
            </a:r>
            <a:r>
              <a:rPr lang="pt-PT" sz="1800" dirty="0" err="1">
                <a:solidFill>
                  <a:srgbClr val="3C4043"/>
                </a:solidFill>
                <a:latin typeface="Open Sans Light"/>
                <a:ea typeface="Open Sans Light"/>
                <a:cs typeface="Open Sans Light"/>
                <a:sym typeface="Open Sans Light"/>
              </a:rPr>
              <a:t>value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of</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4 ride </a:t>
            </a:r>
            <a:r>
              <a:rPr lang="pt-PT" sz="1800" dirty="0" err="1">
                <a:solidFill>
                  <a:srgbClr val="3C4043"/>
                </a:solidFill>
                <a:latin typeface="Open Sans Light"/>
                <a:ea typeface="Open Sans Light"/>
                <a:cs typeface="Open Sans Light"/>
                <a:sym typeface="Open Sans Light"/>
              </a:rPr>
              <a:t>made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previously</a:t>
            </a:r>
            <a:endParaRPr sz="180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869098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4"/>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p>
            <a:pPr marL="0" lvl="0" indent="0" algn="ctr" rtl="0">
              <a:lnSpc>
                <a:spcPct val="115000"/>
              </a:lnSpc>
              <a:spcBef>
                <a:spcPts val="0"/>
              </a:spcBef>
              <a:spcAft>
                <a:spcPts val="0"/>
              </a:spcAft>
              <a:buNone/>
            </a:pPr>
            <a:r>
              <a:rPr lang="en" sz="4000" b="1">
                <a:solidFill>
                  <a:srgbClr val="2E3D49"/>
                </a:solidFill>
              </a:rPr>
              <a:t>Suggested Features &amp; Experimentation Plan</a:t>
            </a:r>
            <a:endParaRPr sz="4000" b="1">
              <a:solidFill>
                <a:srgbClr val="2E3D49"/>
              </a:solidFill>
            </a:endParaRPr>
          </a:p>
        </p:txBody>
      </p:sp>
      <p:sp>
        <p:nvSpPr>
          <p:cNvPr id="269" name="Google Shape;269;p64"/>
          <p:cNvSpPr/>
          <p:nvPr/>
        </p:nvSpPr>
        <p:spPr>
          <a:xfrm>
            <a:off x="6647375"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4"/>
          <p:cNvSpPr txBox="1">
            <a:spLocks noGrp="1"/>
          </p:cNvSpPr>
          <p:nvPr>
            <p:ph type="body" idx="1"/>
          </p:nvPr>
        </p:nvSpPr>
        <p:spPr>
          <a:xfrm>
            <a:off x="264900" y="2661121"/>
            <a:ext cx="7242600" cy="6239700"/>
          </a:xfrm>
          <a:prstGeom prst="rect">
            <a:avLst/>
          </a:prstGeom>
        </p:spPr>
        <p:txBody>
          <a:bodyPr spcFirstLastPara="1" wrap="square" lIns="34275" tIns="34275" rIns="34275" bIns="34275" anchor="ctr" anchorCtr="0">
            <a:noAutofit/>
          </a:bodyPr>
          <a:lstStyle/>
          <a:p>
            <a:pPr marL="0" lvl="0" indent="0" algn="just">
              <a:buClr>
                <a:srgbClr val="3C4043"/>
              </a:buClr>
              <a:buSzPts val="2200"/>
              <a:buNone/>
            </a:pPr>
            <a:r>
              <a:rPr lang="pt-PT" sz="1800" b="1" dirty="0" err="1">
                <a:solidFill>
                  <a:srgbClr val="3C4043"/>
                </a:solidFill>
                <a:latin typeface="Open Sans Light"/>
                <a:ea typeface="Open Sans Light"/>
                <a:cs typeface="Open Sans Light"/>
                <a:sym typeface="Open Sans Light"/>
              </a:rPr>
              <a:t>Hypothesis</a:t>
            </a:r>
            <a:r>
              <a:rPr lang="pt-PT" sz="1800" b="1" dirty="0">
                <a:solidFill>
                  <a:srgbClr val="3C4043"/>
                </a:solidFill>
                <a:latin typeface="Open Sans Light"/>
                <a:ea typeface="Open Sans Light"/>
                <a:cs typeface="Open Sans Light"/>
                <a:sym typeface="Open Sans Light"/>
              </a:rPr>
              <a:t> 3 - </a:t>
            </a:r>
            <a:r>
              <a:rPr lang="pt-PT" sz="1800" b="1" dirty="0" err="1">
                <a:solidFill>
                  <a:srgbClr val="3C4043"/>
                </a:solidFill>
                <a:latin typeface="Open Sans Light"/>
                <a:ea typeface="Open Sans Light"/>
                <a:cs typeface="Open Sans Light"/>
                <a:sym typeface="Open Sans Light"/>
              </a:rPr>
              <a:t>Drop</a:t>
            </a:r>
            <a:r>
              <a:rPr lang="pt-PT" sz="1800" b="1" dirty="0">
                <a:solidFill>
                  <a:srgbClr val="3C4043"/>
                </a:solidFill>
                <a:latin typeface="Open Sans Light"/>
                <a:ea typeface="Open Sans Light"/>
                <a:cs typeface="Open Sans Light"/>
                <a:sym typeface="Open Sans Light"/>
              </a:rPr>
              <a:t> </a:t>
            </a:r>
            <a:r>
              <a:rPr lang="pt-PT" sz="1800" b="1" dirty="0" err="1">
                <a:solidFill>
                  <a:srgbClr val="3C4043"/>
                </a:solidFill>
                <a:latin typeface="Open Sans Light"/>
                <a:ea typeface="Open Sans Light"/>
                <a:cs typeface="Open Sans Light"/>
                <a:sym typeface="Open Sans Light"/>
              </a:rPr>
              <a:t>off</a:t>
            </a:r>
            <a:r>
              <a:rPr lang="pt-PT" sz="1800" b="1" dirty="0">
                <a:solidFill>
                  <a:srgbClr val="3C4043"/>
                </a:solidFill>
                <a:latin typeface="Open Sans Light"/>
                <a:ea typeface="Open Sans Light"/>
                <a:cs typeface="Open Sans Light"/>
                <a:sym typeface="Open Sans Light"/>
              </a:rPr>
              <a:t> in </a:t>
            </a:r>
            <a:r>
              <a:rPr lang="pt-PT" sz="1800" b="1" dirty="0" err="1">
                <a:solidFill>
                  <a:srgbClr val="3C4043"/>
                </a:solidFill>
                <a:latin typeface="Open Sans Light"/>
                <a:ea typeface="Open Sans Light"/>
                <a:cs typeface="Open Sans Light"/>
                <a:sym typeface="Open Sans Light"/>
              </a:rPr>
              <a:t>the</a:t>
            </a:r>
            <a:r>
              <a:rPr lang="pt-PT" sz="1800" b="1" dirty="0">
                <a:solidFill>
                  <a:srgbClr val="3C4043"/>
                </a:solidFill>
                <a:latin typeface="Open Sans Light"/>
                <a:ea typeface="Open Sans Light"/>
                <a:cs typeface="Open Sans Light"/>
                <a:sym typeface="Open Sans Light"/>
              </a:rPr>
              <a:t> 50+ age </a:t>
            </a:r>
            <a:r>
              <a:rPr lang="pt-PT" sz="1800" b="1" dirty="0" err="1">
                <a:solidFill>
                  <a:srgbClr val="3C4043"/>
                </a:solidFill>
                <a:latin typeface="Open Sans Light"/>
                <a:ea typeface="Open Sans Light"/>
                <a:cs typeface="Open Sans Light"/>
                <a:sym typeface="Open Sans Light"/>
              </a:rPr>
              <a:t>group</a:t>
            </a:r>
            <a:endParaRPr lang="pt-PT" sz="1800" b="1" dirty="0">
              <a:solidFill>
                <a:srgbClr val="3C4043"/>
              </a:solidFill>
              <a:latin typeface="Open Sans Light"/>
              <a:ea typeface="Open Sans Light"/>
              <a:cs typeface="Open Sans Light"/>
              <a:sym typeface="Open Sans Light"/>
            </a:endParaRPr>
          </a:p>
          <a:p>
            <a:pPr marL="0" lvl="0" indent="0" algn="just">
              <a:buClr>
                <a:srgbClr val="3C4043"/>
              </a:buClr>
              <a:buSzPts val="2200"/>
              <a:buNone/>
            </a:pP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We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believe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that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age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group</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of</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50+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despite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having</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very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high</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rate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of</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use, shows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signs</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of</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abandonment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of</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application</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search</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step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because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do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not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book</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ride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due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fact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that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are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very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used</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to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call</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taxi</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phone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or</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because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can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not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use /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handle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application</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correctly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and</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that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adding</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features</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that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allow</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booking</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call</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for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this</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age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group</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it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is</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likely</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that</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we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will</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see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increases</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in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level</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of</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booking</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rate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and</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decrease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in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the</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level</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of</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a:t>
            </a:r>
            <a:r>
              <a:rPr lang="pt-PT" sz="1800" dirty="0" err="1">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bounced</a:t>
            </a:r>
            <a:r>
              <a:rPr lang="pt-PT" sz="1800" dirty="0">
                <a:solidFill>
                  <a:srgbClr val="3C4043"/>
                </a:solidFill>
                <a:latin typeface="Open Sans Light" panose="020B0306030504020204" pitchFamily="34" charset="0"/>
                <a:ea typeface="Open Sans Light" panose="020B0306030504020204" pitchFamily="34" charset="0"/>
                <a:cs typeface="Open Sans Light" panose="020B0306030504020204" pitchFamily="34" charset="0"/>
                <a:sym typeface="Open Sans Light"/>
              </a:rPr>
              <a:t> rate.</a:t>
            </a:r>
            <a:endParaRPr lang="pt-PT" sz="1800" dirty="0">
              <a:solidFill>
                <a:srgbClr val="3C4043"/>
              </a:solidFill>
              <a:highlight>
                <a:srgbClr val="FFFFFF"/>
              </a:highlight>
              <a:latin typeface="Open Sans Light" panose="020B0306030504020204" pitchFamily="34" charset="0"/>
              <a:ea typeface="Open Sans Light" panose="020B0306030504020204" pitchFamily="34" charset="0"/>
              <a:cs typeface="Open Sans Light" panose="020B0306030504020204" pitchFamily="34" charset="0"/>
              <a:sym typeface="Roboto"/>
            </a:endParaRPr>
          </a:p>
          <a:p>
            <a:pPr marL="457200" lvl="1" indent="0" algn="just">
              <a:buClr>
                <a:srgbClr val="3C4043"/>
              </a:buClr>
              <a:buSzPts val="2200"/>
              <a:buNone/>
            </a:pPr>
            <a:r>
              <a:rPr lang="pt-PT" sz="1800" b="1" dirty="0" err="1">
                <a:solidFill>
                  <a:srgbClr val="3C4043"/>
                </a:solidFill>
                <a:highlight>
                  <a:srgbClr val="FFFFFF"/>
                </a:highlight>
                <a:latin typeface="Open Sans Light"/>
                <a:ea typeface="Open Sans Light"/>
                <a:cs typeface="Open Sans Light"/>
                <a:sym typeface="Open Sans Light"/>
              </a:rPr>
              <a:t>Features</a:t>
            </a:r>
            <a:r>
              <a:rPr lang="pt-PT" sz="1800" b="1" dirty="0">
                <a:solidFill>
                  <a:srgbClr val="3C4043"/>
                </a:solidFill>
                <a:highlight>
                  <a:srgbClr val="FFFFFF"/>
                </a:highlight>
                <a:latin typeface="Open Sans Light"/>
                <a:ea typeface="Open Sans Light"/>
                <a:cs typeface="Open Sans Light"/>
                <a:sym typeface="Open Sans Light"/>
              </a:rPr>
              <a:t> for </a:t>
            </a:r>
            <a:r>
              <a:rPr lang="pt-PT" sz="1800" b="1" dirty="0" err="1">
                <a:solidFill>
                  <a:srgbClr val="3C4043"/>
                </a:solidFill>
                <a:highlight>
                  <a:srgbClr val="FFFFFF"/>
                </a:highlight>
                <a:latin typeface="Open Sans Light"/>
                <a:ea typeface="Open Sans Light"/>
                <a:cs typeface="Open Sans Light"/>
                <a:sym typeface="Open Sans Light"/>
              </a:rPr>
              <a:t>Hypothesis</a:t>
            </a:r>
            <a:r>
              <a:rPr lang="pt-PT" sz="1800" b="1" dirty="0">
                <a:solidFill>
                  <a:srgbClr val="3C4043"/>
                </a:solidFill>
                <a:highlight>
                  <a:srgbClr val="FFFFFF"/>
                </a:highlight>
                <a:latin typeface="Open Sans Light"/>
                <a:ea typeface="Open Sans Light"/>
                <a:cs typeface="Open Sans Light"/>
                <a:sym typeface="Open Sans Light"/>
              </a:rPr>
              <a:t> 3</a:t>
            </a:r>
          </a:p>
          <a:p>
            <a:pPr marL="742950" lvl="1" indent="-285750" algn="just">
              <a:buClr>
                <a:srgbClr val="3C4043"/>
              </a:buClr>
              <a:buSzPts val="2200"/>
            </a:pPr>
            <a:r>
              <a:rPr lang="pt-PT" sz="1800" dirty="0" err="1">
                <a:solidFill>
                  <a:srgbClr val="3C4043"/>
                </a:solidFill>
                <a:highlight>
                  <a:srgbClr val="FFFFFF"/>
                </a:highlight>
                <a:latin typeface="Open Sans Light"/>
                <a:ea typeface="Open Sans Light"/>
                <a:cs typeface="Open Sans Light"/>
                <a:sym typeface="Open Sans Light"/>
              </a:rPr>
              <a:t>Make</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the</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booking</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through</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the</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app</a:t>
            </a:r>
            <a:r>
              <a:rPr lang="pt-PT" sz="1800" dirty="0">
                <a:solidFill>
                  <a:srgbClr val="3C4043"/>
                </a:solidFill>
                <a:highlight>
                  <a:srgbClr val="FFFFFF"/>
                </a:highlight>
                <a:latin typeface="Open Sans Light"/>
                <a:ea typeface="Open Sans Light"/>
                <a:cs typeface="Open Sans Light"/>
                <a:sym typeface="Open Sans Light"/>
              </a:rPr>
              <a:t> in a </a:t>
            </a:r>
            <a:r>
              <a:rPr lang="pt-PT" sz="1800" dirty="0" err="1">
                <a:solidFill>
                  <a:srgbClr val="3C4043"/>
                </a:solidFill>
                <a:highlight>
                  <a:srgbClr val="FFFFFF"/>
                </a:highlight>
                <a:latin typeface="Open Sans Light"/>
                <a:ea typeface="Open Sans Light"/>
                <a:cs typeface="Open Sans Light"/>
                <a:sym typeface="Open Sans Light"/>
              </a:rPr>
              <a:t>call</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form</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which</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allows</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users</a:t>
            </a:r>
            <a:r>
              <a:rPr lang="pt-PT" sz="1800" dirty="0">
                <a:solidFill>
                  <a:srgbClr val="3C4043"/>
                </a:solidFill>
                <a:highlight>
                  <a:srgbClr val="FFFFFF"/>
                </a:highlight>
                <a:latin typeface="Open Sans Light"/>
                <a:ea typeface="Open Sans Light"/>
                <a:cs typeface="Open Sans Light"/>
                <a:sym typeface="Open Sans Light"/>
              </a:rPr>
              <a:t> to </a:t>
            </a:r>
            <a:r>
              <a:rPr lang="pt-PT" sz="1800" dirty="0" err="1">
                <a:solidFill>
                  <a:srgbClr val="3C4043"/>
                </a:solidFill>
                <a:highlight>
                  <a:srgbClr val="FFFFFF"/>
                </a:highlight>
                <a:latin typeface="Open Sans Light"/>
                <a:ea typeface="Open Sans Light"/>
                <a:cs typeface="Open Sans Light"/>
                <a:sym typeface="Open Sans Light"/>
              </a:rPr>
              <a:t>simulate</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the</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behaviour</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of</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the</a:t>
            </a:r>
            <a:r>
              <a:rPr lang="pt-PT" sz="1800" dirty="0">
                <a:solidFill>
                  <a:srgbClr val="3C4043"/>
                </a:solidFill>
                <a:highlight>
                  <a:srgbClr val="FFFFFF"/>
                </a:highlight>
                <a:latin typeface="Open Sans Light"/>
                <a:ea typeface="Open Sans Light"/>
                <a:cs typeface="Open Sans Light"/>
                <a:sym typeface="Open Sans Light"/>
              </a:rPr>
              <a:t> manual </a:t>
            </a:r>
            <a:r>
              <a:rPr lang="pt-PT" sz="1800" dirty="0" err="1">
                <a:solidFill>
                  <a:srgbClr val="3C4043"/>
                </a:solidFill>
                <a:highlight>
                  <a:srgbClr val="FFFFFF"/>
                </a:highlight>
                <a:latin typeface="Open Sans Light"/>
                <a:ea typeface="Open Sans Light"/>
                <a:cs typeface="Open Sans Light"/>
                <a:sym typeface="Open Sans Light"/>
              </a:rPr>
              <a:t>booking</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like</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call</a:t>
            </a:r>
            <a:r>
              <a:rPr lang="pt-PT" sz="1800" dirty="0">
                <a:solidFill>
                  <a:srgbClr val="3C4043"/>
                </a:solidFill>
                <a:highlight>
                  <a:srgbClr val="FFFFFF"/>
                </a:highlight>
                <a:latin typeface="Open Sans Light"/>
                <a:ea typeface="Open Sans Light"/>
                <a:cs typeface="Open Sans Light"/>
                <a:sym typeface="Open Sans Light"/>
              </a:rPr>
              <a:t> a </a:t>
            </a:r>
            <a:r>
              <a:rPr lang="pt-PT" sz="1800" dirty="0" err="1">
                <a:solidFill>
                  <a:srgbClr val="3C4043"/>
                </a:solidFill>
                <a:highlight>
                  <a:srgbClr val="FFFFFF"/>
                </a:highlight>
                <a:latin typeface="Open Sans Light"/>
                <a:ea typeface="Open Sans Light"/>
                <a:cs typeface="Open Sans Light"/>
                <a:sym typeface="Open Sans Light"/>
              </a:rPr>
              <a:t>taxi-cab</a:t>
            </a:r>
            <a:endParaRPr lang="pt-PT" sz="1800" dirty="0">
              <a:solidFill>
                <a:srgbClr val="3C4043"/>
              </a:solidFill>
              <a:highlight>
                <a:srgbClr val="FFFFFF"/>
              </a:highlight>
              <a:latin typeface="Open Sans Light"/>
              <a:ea typeface="Open Sans Light"/>
              <a:cs typeface="Open Sans Light"/>
              <a:sym typeface="Open Sans Light"/>
            </a:endParaRPr>
          </a:p>
          <a:p>
            <a:pPr marL="742950" lvl="1" indent="-285750" algn="just">
              <a:buClr>
                <a:srgbClr val="3C4043"/>
              </a:buClr>
              <a:buSzPts val="2200"/>
            </a:pPr>
            <a:r>
              <a:rPr lang="pt-PT" sz="1800" dirty="0" err="1">
                <a:solidFill>
                  <a:srgbClr val="3C4043"/>
                </a:solidFill>
                <a:highlight>
                  <a:srgbClr val="FFFFFF"/>
                </a:highlight>
                <a:latin typeface="Open Sans Light"/>
                <a:ea typeface="Open Sans Light"/>
                <a:cs typeface="Open Sans Light"/>
                <a:sym typeface="Open Sans Light"/>
              </a:rPr>
              <a:t>Simplify</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the</a:t>
            </a:r>
            <a:r>
              <a:rPr lang="pt-PT" sz="1800" dirty="0">
                <a:solidFill>
                  <a:srgbClr val="3C4043"/>
                </a:solidFill>
                <a:highlight>
                  <a:srgbClr val="FFFFFF"/>
                </a:highlight>
                <a:latin typeface="Open Sans Light"/>
                <a:ea typeface="Open Sans Light"/>
                <a:cs typeface="Open Sans Light"/>
                <a:sym typeface="Open Sans Light"/>
              </a:rPr>
              <a:t> manual </a:t>
            </a:r>
            <a:r>
              <a:rPr lang="pt-PT" sz="1800" dirty="0" err="1">
                <a:solidFill>
                  <a:srgbClr val="3C4043"/>
                </a:solidFill>
                <a:highlight>
                  <a:srgbClr val="FFFFFF"/>
                </a:highlight>
                <a:latin typeface="Open Sans Light"/>
                <a:ea typeface="Open Sans Light"/>
                <a:cs typeface="Open Sans Light"/>
                <a:sym typeface="Open Sans Light"/>
              </a:rPr>
              <a:t>booking</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request</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that</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allows</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the</a:t>
            </a:r>
            <a:r>
              <a:rPr lang="pt-PT" sz="1800" dirty="0">
                <a:solidFill>
                  <a:srgbClr val="3C4043"/>
                </a:solidFill>
                <a:highlight>
                  <a:srgbClr val="FFFFFF"/>
                </a:highlight>
                <a:latin typeface="Open Sans Light"/>
                <a:ea typeface="Open Sans Light"/>
                <a:cs typeface="Open Sans Light"/>
                <a:sym typeface="Open Sans Light"/>
              </a:rPr>
              <a:t> GPS to </a:t>
            </a:r>
            <a:r>
              <a:rPr lang="pt-PT" sz="1800" dirty="0" err="1">
                <a:solidFill>
                  <a:srgbClr val="3C4043"/>
                </a:solidFill>
                <a:highlight>
                  <a:srgbClr val="FFFFFF"/>
                </a:highlight>
                <a:latin typeface="Open Sans Light"/>
                <a:ea typeface="Open Sans Light"/>
                <a:cs typeface="Open Sans Light"/>
                <a:sym typeface="Open Sans Light"/>
              </a:rPr>
              <a:t>auto-complete</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the</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locations</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and</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other</a:t>
            </a:r>
            <a:r>
              <a:rPr lang="pt-PT" sz="1800" dirty="0">
                <a:solidFill>
                  <a:srgbClr val="3C4043"/>
                </a:solidFill>
                <a:highlight>
                  <a:srgbClr val="FFFFFF"/>
                </a:highlight>
                <a:latin typeface="Open Sans Light"/>
                <a:ea typeface="Open Sans Light"/>
                <a:cs typeface="Open Sans Light"/>
                <a:sym typeface="Open Sans Light"/>
              </a:rPr>
              <a:t> </a:t>
            </a:r>
            <a:r>
              <a:rPr lang="pt-PT" sz="1800" dirty="0" err="1">
                <a:solidFill>
                  <a:srgbClr val="3C4043"/>
                </a:solidFill>
                <a:highlight>
                  <a:srgbClr val="FFFFFF"/>
                </a:highlight>
                <a:latin typeface="Open Sans Light"/>
                <a:ea typeface="Open Sans Light"/>
                <a:cs typeface="Open Sans Light"/>
                <a:sym typeface="Open Sans Light"/>
              </a:rPr>
              <a:t>configurations</a:t>
            </a:r>
            <a:endParaRPr lang="pt-PT" sz="1800" dirty="0">
              <a:solidFill>
                <a:srgbClr val="3C4043"/>
              </a:solidFill>
              <a:highlight>
                <a:srgbClr val="FFFFFF"/>
              </a:highlight>
              <a:latin typeface="Open Sans Light"/>
              <a:ea typeface="Open Sans Light"/>
              <a:cs typeface="Open Sans Light"/>
              <a:sym typeface="Open Sans Light"/>
            </a:endParaRPr>
          </a:p>
          <a:p>
            <a:pPr marL="742950" lvl="1" indent="-285750" algn="just">
              <a:buClr>
                <a:srgbClr val="3C4043"/>
              </a:buClr>
              <a:buSzPts val="2200"/>
            </a:pPr>
            <a:r>
              <a:rPr lang="pt-PT" sz="1800" dirty="0" err="1">
                <a:solidFill>
                  <a:srgbClr val="3C4043"/>
                </a:solidFill>
                <a:latin typeface="Open Sans Light"/>
                <a:ea typeface="Open Sans Light"/>
                <a:cs typeface="Open Sans Light"/>
                <a:sym typeface="Open Sans Light"/>
              </a:rPr>
              <a:t>Allow</a:t>
            </a:r>
            <a:r>
              <a:rPr lang="pt-PT" sz="1800" dirty="0">
                <a:solidFill>
                  <a:srgbClr val="3C4043"/>
                </a:solidFill>
                <a:latin typeface="Open Sans Light"/>
                <a:ea typeface="Open Sans Light"/>
                <a:cs typeface="Open Sans Light"/>
                <a:sym typeface="Open Sans Light"/>
              </a:rPr>
              <a:t> to record in </a:t>
            </a:r>
            <a:r>
              <a:rPr lang="pt-PT" sz="1800" dirty="0" err="1">
                <a:solidFill>
                  <a:srgbClr val="3C4043"/>
                </a:solidFill>
                <a:latin typeface="Open Sans Light"/>
                <a:ea typeface="Open Sans Light"/>
                <a:cs typeface="Open Sans Light"/>
                <a:sym typeface="Open Sans Light"/>
              </a:rPr>
              <a:t>history</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rides, </a:t>
            </a:r>
            <a:r>
              <a:rPr lang="pt-PT" sz="1800" dirty="0" err="1">
                <a:solidFill>
                  <a:srgbClr val="3C4043"/>
                </a:solidFill>
                <a:latin typeface="Open Sans Light"/>
                <a:ea typeface="Open Sans Light"/>
                <a:cs typeface="Open Sans Light"/>
                <a:sym typeface="Open Sans Light"/>
              </a:rPr>
              <a:t>allow</a:t>
            </a:r>
            <a:r>
              <a:rPr lang="pt-PT" sz="1800" dirty="0">
                <a:solidFill>
                  <a:srgbClr val="3C4043"/>
                </a:solidFill>
                <a:latin typeface="Open Sans Light"/>
                <a:ea typeface="Open Sans Light"/>
                <a:cs typeface="Open Sans Light"/>
                <a:sym typeface="Open Sans Light"/>
              </a:rPr>
              <a:t> to </a:t>
            </a:r>
            <a:r>
              <a:rPr lang="pt-PT" sz="1800" dirty="0" err="1">
                <a:solidFill>
                  <a:srgbClr val="3C4043"/>
                </a:solidFill>
                <a:latin typeface="Open Sans Light"/>
                <a:ea typeface="Open Sans Light"/>
                <a:cs typeface="Open Sans Light"/>
                <a:sym typeface="Open Sans Light"/>
              </a:rPr>
              <a:t>give</a:t>
            </a:r>
            <a:r>
              <a:rPr lang="pt-PT" sz="1800" dirty="0">
                <a:solidFill>
                  <a:srgbClr val="3C4043"/>
                </a:solidFill>
                <a:latin typeface="Open Sans Light"/>
                <a:ea typeface="Open Sans Light"/>
                <a:cs typeface="Open Sans Light"/>
                <a:sym typeface="Open Sans Light"/>
              </a:rPr>
              <a:t> a </a:t>
            </a:r>
            <a:r>
              <a:rPr lang="pt-PT" sz="1800" dirty="0" err="1">
                <a:solidFill>
                  <a:srgbClr val="3C4043"/>
                </a:solidFill>
                <a:latin typeface="Open Sans Light"/>
                <a:ea typeface="Open Sans Light"/>
                <a:cs typeface="Open Sans Light"/>
                <a:sym typeface="Open Sans Light"/>
              </a:rPr>
              <a:t>specific</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name</a:t>
            </a:r>
            <a:r>
              <a:rPr lang="pt-PT" sz="1800" dirty="0">
                <a:solidFill>
                  <a:srgbClr val="3C4043"/>
                </a:solidFill>
                <a:latin typeface="Open Sans Light"/>
                <a:ea typeface="Open Sans Light"/>
                <a:cs typeface="Open Sans Light"/>
                <a:sym typeface="Open Sans Light"/>
              </a:rPr>
              <a:t> to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ride,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through</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voice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request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same</a:t>
            </a:r>
            <a:r>
              <a:rPr lang="pt-PT" sz="1800" dirty="0">
                <a:solidFill>
                  <a:srgbClr val="3C4043"/>
                </a:solidFill>
                <a:latin typeface="Open Sans Light"/>
                <a:ea typeface="Open Sans Light"/>
                <a:cs typeface="Open Sans Light"/>
                <a:sym typeface="Open Sans Light"/>
              </a:rPr>
              <a:t> ride </a:t>
            </a:r>
            <a:r>
              <a:rPr lang="pt-PT" sz="1800" dirty="0" err="1">
                <a:solidFill>
                  <a:srgbClr val="3C4043"/>
                </a:solidFill>
                <a:latin typeface="Open Sans Light"/>
                <a:ea typeface="Open Sans Light"/>
                <a:cs typeface="Open Sans Light"/>
                <a:sym typeface="Open Sans Light"/>
              </a:rPr>
              <a:t>again</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with</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same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characteristics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without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having</a:t>
            </a:r>
            <a:r>
              <a:rPr lang="pt-PT" sz="1800" dirty="0">
                <a:solidFill>
                  <a:srgbClr val="3C4043"/>
                </a:solidFill>
                <a:latin typeface="Open Sans Light"/>
                <a:ea typeface="Open Sans Light"/>
                <a:cs typeface="Open Sans Light"/>
                <a:sym typeface="Open Sans Light"/>
              </a:rPr>
              <a:t> to do </a:t>
            </a:r>
            <a:r>
              <a:rPr lang="pt-PT" sz="1800" dirty="0" err="1">
                <a:solidFill>
                  <a:srgbClr val="3C4043"/>
                </a:solidFill>
                <a:latin typeface="Open Sans Light"/>
                <a:ea typeface="Open Sans Light"/>
                <a:cs typeface="Open Sans Light"/>
                <a:sym typeface="Open Sans Light"/>
              </a:rPr>
              <a:t>all</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configurations</a:t>
            </a:r>
            <a:endParaRPr sz="180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939438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4"/>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p>
            <a:pPr marL="0" lvl="0" indent="0" algn="ctr" rtl="0">
              <a:lnSpc>
                <a:spcPct val="115000"/>
              </a:lnSpc>
              <a:spcBef>
                <a:spcPts val="0"/>
              </a:spcBef>
              <a:spcAft>
                <a:spcPts val="0"/>
              </a:spcAft>
              <a:buNone/>
            </a:pPr>
            <a:r>
              <a:rPr lang="en" sz="4000" b="1">
                <a:solidFill>
                  <a:srgbClr val="2E3D49"/>
                </a:solidFill>
              </a:rPr>
              <a:t>Suggested Features &amp; Experimentation Plan</a:t>
            </a:r>
            <a:endParaRPr sz="4000" b="1">
              <a:solidFill>
                <a:srgbClr val="2E3D49"/>
              </a:solidFill>
            </a:endParaRPr>
          </a:p>
        </p:txBody>
      </p:sp>
      <p:sp>
        <p:nvSpPr>
          <p:cNvPr id="269" name="Google Shape;269;p64"/>
          <p:cNvSpPr/>
          <p:nvPr/>
        </p:nvSpPr>
        <p:spPr>
          <a:xfrm>
            <a:off x="6647375"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4"/>
          <p:cNvSpPr txBox="1">
            <a:spLocks noGrp="1"/>
          </p:cNvSpPr>
          <p:nvPr>
            <p:ph type="body" idx="1"/>
          </p:nvPr>
        </p:nvSpPr>
        <p:spPr>
          <a:xfrm>
            <a:off x="264895" y="2929180"/>
            <a:ext cx="7242600" cy="6598724"/>
          </a:xfrm>
          <a:prstGeom prst="rect">
            <a:avLst/>
          </a:prstGeom>
        </p:spPr>
        <p:txBody>
          <a:bodyPr spcFirstLastPara="1" wrap="square" lIns="34275" tIns="34275" rIns="34275" bIns="34275" anchor="ctr" anchorCtr="0">
            <a:noAutofit/>
          </a:bodyPr>
          <a:lstStyle/>
          <a:p>
            <a:pPr marL="0" lvl="0" indent="0" algn="just">
              <a:buClr>
                <a:srgbClr val="3C4043"/>
              </a:buClr>
              <a:buSzPts val="2200"/>
              <a:buNone/>
            </a:pPr>
            <a:r>
              <a:rPr lang="pt-PT" sz="1800" dirty="0">
                <a:solidFill>
                  <a:srgbClr val="3C4043"/>
                </a:solidFill>
                <a:latin typeface="Open Sans Light"/>
                <a:ea typeface="Open Sans Light"/>
                <a:cs typeface="Open Sans Light"/>
                <a:sym typeface="Open Sans Light"/>
              </a:rPr>
              <a:t>To </a:t>
            </a:r>
            <a:r>
              <a:rPr lang="pt-PT" sz="1800" dirty="0" err="1">
                <a:solidFill>
                  <a:srgbClr val="3C4043"/>
                </a:solidFill>
                <a:latin typeface="Open Sans Light"/>
                <a:ea typeface="Open Sans Light"/>
                <a:cs typeface="Open Sans Light"/>
                <a:sym typeface="Open Sans Light"/>
              </a:rPr>
              <a:t>ensure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that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differences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shown</a:t>
            </a:r>
            <a:r>
              <a:rPr lang="pt-PT" sz="1800" dirty="0">
                <a:solidFill>
                  <a:srgbClr val="3C4043"/>
                </a:solidFill>
                <a:latin typeface="Open Sans Light"/>
                <a:ea typeface="Open Sans Light"/>
                <a:cs typeface="Open Sans Light"/>
                <a:sym typeface="Open Sans Light"/>
              </a:rPr>
              <a:t> in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different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groups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of</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experiments</a:t>
            </a:r>
            <a:r>
              <a:rPr lang="pt-PT" sz="1800" dirty="0">
                <a:solidFill>
                  <a:srgbClr val="3C4043"/>
                </a:solidFill>
                <a:latin typeface="Open Sans Light"/>
                <a:ea typeface="Open Sans Light"/>
                <a:cs typeface="Open Sans Light"/>
                <a:sym typeface="Open Sans Light"/>
              </a:rPr>
              <a:t> are </a:t>
            </a:r>
            <a:r>
              <a:rPr lang="pt-PT" sz="1800" dirty="0" err="1">
                <a:solidFill>
                  <a:srgbClr val="3C4043"/>
                </a:solidFill>
                <a:latin typeface="Open Sans Light"/>
                <a:ea typeface="Open Sans Light"/>
                <a:cs typeface="Open Sans Light"/>
                <a:sym typeface="Open Sans Light"/>
              </a:rPr>
              <a:t>guaranteed</a:t>
            </a:r>
            <a:r>
              <a:rPr lang="pt-PT" sz="1800" dirty="0">
                <a:solidFill>
                  <a:srgbClr val="3C4043"/>
                </a:solidFill>
                <a:latin typeface="Open Sans Light"/>
                <a:ea typeface="Open Sans Light"/>
                <a:cs typeface="Open Sans Light"/>
                <a:sym typeface="Open Sans Light"/>
              </a:rPr>
              <a:t> to </a:t>
            </a:r>
            <a:r>
              <a:rPr lang="pt-PT" sz="1800" dirty="0" err="1">
                <a:solidFill>
                  <a:srgbClr val="3C4043"/>
                </a:solidFill>
                <a:latin typeface="Open Sans Light"/>
                <a:ea typeface="Open Sans Light"/>
                <a:cs typeface="Open Sans Light"/>
                <a:sym typeface="Open Sans Light"/>
              </a:rPr>
              <a:t>be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caused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by</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changes</a:t>
            </a:r>
            <a:r>
              <a:rPr lang="pt-PT" sz="1800" dirty="0">
                <a:solidFill>
                  <a:srgbClr val="3C4043"/>
                </a:solidFill>
                <a:latin typeface="Open Sans Light"/>
                <a:ea typeface="Open Sans Light"/>
                <a:cs typeface="Open Sans Light"/>
                <a:sym typeface="Open Sans Light"/>
              </a:rPr>
              <a:t> in </a:t>
            </a:r>
            <a:r>
              <a:rPr lang="pt-PT" sz="1800" dirty="0" err="1">
                <a:solidFill>
                  <a:srgbClr val="3C4043"/>
                </a:solidFill>
                <a:latin typeface="Open Sans Light"/>
                <a:ea typeface="Open Sans Light"/>
                <a:cs typeface="Open Sans Light"/>
                <a:sym typeface="Open Sans Light"/>
              </a:rPr>
              <a:t>Flyber's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service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and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not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caused</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by</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different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user</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characteristics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when</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conducting</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various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experiments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it’s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important</a:t>
            </a:r>
            <a:r>
              <a:rPr lang="pt-PT" sz="1800" dirty="0">
                <a:solidFill>
                  <a:srgbClr val="3C4043"/>
                </a:solidFill>
                <a:latin typeface="Open Sans Light"/>
                <a:ea typeface="Open Sans Light"/>
                <a:cs typeface="Open Sans Light"/>
                <a:sym typeface="Open Sans Light"/>
              </a:rPr>
              <a:t> to </a:t>
            </a:r>
            <a:r>
              <a:rPr lang="pt-PT" sz="1800" dirty="0" err="1">
                <a:solidFill>
                  <a:srgbClr val="3C4043"/>
                </a:solidFill>
                <a:latin typeface="Open Sans Light"/>
                <a:ea typeface="Open Sans Light"/>
                <a:cs typeface="Open Sans Light"/>
                <a:sym typeface="Open Sans Light"/>
              </a:rPr>
              <a:t>ensure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that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the</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different</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groups</a:t>
            </a:r>
            <a:r>
              <a:rPr lang="pt-PT" sz="1800" dirty="0">
                <a:solidFill>
                  <a:srgbClr val="3C4043"/>
                </a:solidFill>
                <a:latin typeface="Open Sans Light"/>
                <a:ea typeface="Open Sans Light"/>
                <a:cs typeface="Open Sans Light"/>
                <a:sym typeface="Open Sans Light"/>
              </a:rPr>
              <a:t> </a:t>
            </a:r>
            <a:r>
              <a:rPr lang="pt-PT" sz="1800" dirty="0" err="1">
                <a:solidFill>
                  <a:srgbClr val="3C4043"/>
                </a:solidFill>
                <a:latin typeface="Open Sans Light"/>
                <a:ea typeface="Open Sans Light"/>
                <a:cs typeface="Open Sans Light"/>
                <a:sym typeface="Open Sans Light"/>
              </a:rPr>
              <a:t>have</a:t>
            </a:r>
            <a:r>
              <a:rPr lang="pt-PT" sz="1800" dirty="0">
                <a:solidFill>
                  <a:srgbClr val="3C4043"/>
                </a:solidFill>
                <a:latin typeface="Open Sans Light"/>
                <a:ea typeface="Open Sans Light"/>
                <a:cs typeface="Open Sans Light"/>
                <a:sym typeface="Open Sans Light"/>
              </a:rPr>
              <a:t> similar </a:t>
            </a:r>
            <a:r>
              <a:rPr lang="pt-PT" sz="1800" dirty="0" err="1">
                <a:solidFill>
                  <a:srgbClr val="3C4043"/>
                </a:solidFill>
                <a:latin typeface="Open Sans Light"/>
                <a:ea typeface="Open Sans Light"/>
                <a:cs typeface="Open Sans Light"/>
                <a:sym typeface="Open Sans Light"/>
              </a:rPr>
              <a:t>characteristics</a:t>
            </a:r>
            <a:r>
              <a:rPr lang="pt-PT" sz="1800" dirty="0">
                <a:solidFill>
                  <a:srgbClr val="3C4043"/>
                </a:solidFill>
                <a:latin typeface="Open Sans Light"/>
                <a:ea typeface="Open Sans Light"/>
                <a:cs typeface="Open Sans Light"/>
                <a:sym typeface="Open Sans Light"/>
              </a:rPr>
              <a:t>. </a:t>
            </a:r>
          </a:p>
          <a:p>
            <a:pPr marL="0" lvl="0" indent="0" algn="just">
              <a:buClr>
                <a:srgbClr val="3C4043"/>
              </a:buClr>
              <a:buSzPts val="2200"/>
              <a:buNone/>
            </a:pPr>
            <a:r>
              <a:rPr lang="pt-PT" sz="1700" b="1" dirty="0" err="1">
                <a:solidFill>
                  <a:srgbClr val="3C4043"/>
                </a:solidFill>
                <a:latin typeface="Open Sans Light"/>
                <a:ea typeface="Open Sans Light"/>
                <a:cs typeface="Open Sans Light"/>
                <a:sym typeface="Open Sans Light"/>
              </a:rPr>
              <a:t>Who</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should</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be</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exposed</a:t>
            </a:r>
            <a:r>
              <a:rPr lang="pt-PT" sz="1700" b="1" dirty="0">
                <a:solidFill>
                  <a:srgbClr val="3C4043"/>
                </a:solidFill>
                <a:latin typeface="Open Sans Light"/>
                <a:ea typeface="Open Sans Light"/>
                <a:cs typeface="Open Sans Light"/>
                <a:sym typeface="Open Sans Light"/>
              </a:rPr>
              <a:t> to </a:t>
            </a:r>
            <a:r>
              <a:rPr lang="pt-PT" sz="1700" b="1" dirty="0" err="1">
                <a:solidFill>
                  <a:srgbClr val="3C4043"/>
                </a:solidFill>
                <a:latin typeface="Open Sans Light"/>
                <a:ea typeface="Open Sans Light"/>
                <a:cs typeface="Open Sans Light"/>
                <a:sym typeface="Open Sans Light"/>
              </a:rPr>
              <a:t>the</a:t>
            </a:r>
            <a:r>
              <a:rPr lang="pt-PT" sz="1700" b="1" dirty="0">
                <a:solidFill>
                  <a:srgbClr val="3C4043"/>
                </a:solidFill>
                <a:latin typeface="Open Sans Light"/>
                <a:ea typeface="Open Sans Light"/>
                <a:cs typeface="Open Sans Light"/>
                <a:sym typeface="Open Sans Light"/>
              </a:rPr>
              <a:t> experimental </a:t>
            </a:r>
            <a:r>
              <a:rPr lang="pt-PT" sz="1700" b="1" dirty="0" err="1">
                <a:solidFill>
                  <a:srgbClr val="3C4043"/>
                </a:solidFill>
                <a:latin typeface="Open Sans Light"/>
                <a:ea typeface="Open Sans Light"/>
                <a:cs typeface="Open Sans Light"/>
                <a:sym typeface="Open Sans Light"/>
              </a:rPr>
              <a:t>changes</a:t>
            </a:r>
            <a:r>
              <a:rPr lang="pt-PT" sz="1700" b="1" dirty="0">
                <a:solidFill>
                  <a:srgbClr val="3C4043"/>
                </a:solidFill>
                <a:latin typeface="Open Sans Light"/>
                <a:ea typeface="Open Sans Light"/>
                <a:cs typeface="Open Sans Light"/>
                <a:sym typeface="Open Sans Light"/>
              </a:rPr>
              <a:t> for </a:t>
            </a:r>
            <a:r>
              <a:rPr lang="pt-PT" sz="1700" b="1" dirty="0" err="1">
                <a:solidFill>
                  <a:srgbClr val="3C4043"/>
                </a:solidFill>
                <a:latin typeface="Open Sans Light"/>
                <a:ea typeface="Open Sans Light"/>
                <a:cs typeface="Open Sans Light"/>
                <a:sym typeface="Open Sans Light"/>
              </a:rPr>
              <a:t>Hypothesis</a:t>
            </a:r>
            <a:r>
              <a:rPr lang="pt-PT" sz="1700" b="1" dirty="0">
                <a:solidFill>
                  <a:srgbClr val="3C4043"/>
                </a:solidFill>
                <a:latin typeface="Open Sans Light"/>
                <a:ea typeface="Open Sans Light"/>
                <a:cs typeface="Open Sans Light"/>
                <a:sym typeface="Open Sans Light"/>
              </a:rPr>
              <a:t> 1 </a:t>
            </a:r>
            <a:r>
              <a:rPr lang="pt-PT" sz="1700" b="1" dirty="0" err="1">
                <a:solidFill>
                  <a:srgbClr val="3C4043"/>
                </a:solidFill>
                <a:latin typeface="Open Sans Light"/>
                <a:ea typeface="Open Sans Light"/>
                <a:cs typeface="Open Sans Light"/>
                <a:sym typeface="Open Sans Light"/>
              </a:rPr>
              <a:t>and</a:t>
            </a:r>
            <a:r>
              <a:rPr lang="pt-PT" sz="1700" b="1" dirty="0">
                <a:solidFill>
                  <a:srgbClr val="3C4043"/>
                </a:solidFill>
                <a:latin typeface="Open Sans Light"/>
                <a:ea typeface="Open Sans Light"/>
                <a:cs typeface="Open Sans Light"/>
                <a:sym typeface="Open Sans Light"/>
              </a:rPr>
              <a:t> 2</a:t>
            </a:r>
          </a:p>
          <a:p>
            <a:pPr marL="0" lvl="0" indent="0" algn="just">
              <a:buClr>
                <a:srgbClr val="3C4043"/>
              </a:buClr>
              <a:buSzPts val="2200"/>
              <a:buNone/>
            </a:pPr>
            <a:r>
              <a:rPr lang="pt-PT" sz="1700" dirty="0" err="1">
                <a:solidFill>
                  <a:srgbClr val="3C4043"/>
                </a:solidFill>
                <a:latin typeface="Open Sans Light"/>
                <a:ea typeface="Open Sans Light"/>
                <a:cs typeface="Open Sans Light"/>
                <a:sym typeface="Open Sans Light"/>
              </a:rPr>
              <a:t>Although</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there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is</a:t>
            </a:r>
            <a:r>
              <a:rPr lang="pt-PT" sz="1700" dirty="0">
                <a:solidFill>
                  <a:srgbClr val="3C4043"/>
                </a:solidFill>
                <a:latin typeface="Open Sans Light"/>
                <a:ea typeface="Open Sans Light"/>
                <a:cs typeface="Open Sans Light"/>
                <a:sym typeface="Open Sans Light"/>
              </a:rPr>
              <a:t> a </a:t>
            </a:r>
            <a:r>
              <a:rPr lang="pt-PT" sz="1700" dirty="0" err="1">
                <a:solidFill>
                  <a:srgbClr val="3C4043"/>
                </a:solidFill>
                <a:latin typeface="Open Sans Light"/>
                <a:ea typeface="Open Sans Light"/>
                <a:cs typeface="Open Sans Light"/>
                <a:sym typeface="Open Sans Light"/>
              </a:rPr>
              <a:t>possibility</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of</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slightly</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different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behaviour</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within</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this</a:t>
            </a:r>
            <a:r>
              <a:rPr lang="pt-PT" sz="1700" dirty="0">
                <a:solidFill>
                  <a:srgbClr val="3C4043"/>
                </a:solidFill>
                <a:latin typeface="Open Sans Light"/>
                <a:ea typeface="Open Sans Light"/>
                <a:cs typeface="Open Sans Light"/>
                <a:sym typeface="Open Sans Light"/>
              </a:rPr>
              <a:t> age </a:t>
            </a:r>
            <a:r>
              <a:rPr lang="pt-PT" sz="1700" dirty="0" err="1">
                <a:solidFill>
                  <a:srgbClr val="3C4043"/>
                </a:solidFill>
                <a:latin typeface="Open Sans Light"/>
                <a:ea typeface="Open Sans Light"/>
                <a:cs typeface="Open Sans Light"/>
                <a:sym typeface="Open Sans Light"/>
              </a:rPr>
              <a:t>group</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based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on</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qualitative</a:t>
            </a:r>
            <a:r>
              <a:rPr lang="pt-PT" sz="1700" dirty="0">
                <a:solidFill>
                  <a:srgbClr val="3C4043"/>
                </a:solidFill>
                <a:latin typeface="Open Sans Light"/>
                <a:ea typeface="Open Sans Light"/>
                <a:cs typeface="Open Sans Light"/>
                <a:sym typeface="Open Sans Light"/>
              </a:rPr>
              <a:t> data </a:t>
            </a:r>
            <a:r>
              <a:rPr lang="pt-PT" sz="1700" dirty="0" err="1">
                <a:solidFill>
                  <a:srgbClr val="3C4043"/>
                </a:solidFill>
                <a:latin typeface="Open Sans Light"/>
                <a:ea typeface="Open Sans Light"/>
                <a:cs typeface="Open Sans Light"/>
                <a:sym typeface="Open Sans Light"/>
              </a:rPr>
              <a:t>survey</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groups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that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should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exposed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would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It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is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necessary</a:t>
            </a:r>
            <a:r>
              <a:rPr lang="pt-PT" sz="1700" dirty="0">
                <a:solidFill>
                  <a:srgbClr val="3C4043"/>
                </a:solidFill>
                <a:latin typeface="Open Sans Light"/>
                <a:ea typeface="Open Sans Light"/>
                <a:cs typeface="Open Sans Light"/>
                <a:sym typeface="Open Sans Light"/>
              </a:rPr>
              <a:t> to </a:t>
            </a:r>
            <a:r>
              <a:rPr lang="pt-PT" sz="1700" dirty="0" err="1">
                <a:solidFill>
                  <a:srgbClr val="3C4043"/>
                </a:solidFill>
                <a:latin typeface="Open Sans Light"/>
                <a:ea typeface="Open Sans Light"/>
                <a:cs typeface="Open Sans Light"/>
                <a:sym typeface="Open Sans Light"/>
              </a:rPr>
              <a:t>ensure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that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these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users</a:t>
            </a:r>
            <a:r>
              <a:rPr lang="pt-PT" sz="1700" dirty="0">
                <a:solidFill>
                  <a:srgbClr val="3C4043"/>
                </a:solidFill>
                <a:latin typeface="Open Sans Light"/>
                <a:ea typeface="Open Sans Light"/>
                <a:cs typeface="Open Sans Light"/>
                <a:sym typeface="Open Sans Light"/>
              </a:rPr>
              <a:t> are </a:t>
            </a:r>
            <a:r>
              <a:rPr lang="pt-PT" sz="1700" dirty="0" err="1">
                <a:solidFill>
                  <a:srgbClr val="3C4043"/>
                </a:solidFill>
                <a:latin typeface="Open Sans Light"/>
                <a:ea typeface="Open Sans Light"/>
                <a:cs typeface="Open Sans Light"/>
                <a:sym typeface="Open Sans Light"/>
              </a:rPr>
              <a:t>placed</a:t>
            </a:r>
            <a:r>
              <a:rPr lang="pt-PT" sz="1700" dirty="0">
                <a:solidFill>
                  <a:srgbClr val="3C4043"/>
                </a:solidFill>
                <a:latin typeface="Open Sans Light"/>
                <a:ea typeface="Open Sans Light"/>
                <a:cs typeface="Open Sans Light"/>
                <a:sym typeface="Open Sans Light"/>
              </a:rPr>
              <a:t> as </a:t>
            </a:r>
            <a:r>
              <a:rPr lang="pt-PT" sz="1700" b="1" dirty="0">
                <a:solidFill>
                  <a:srgbClr val="3C4043"/>
                </a:solidFill>
                <a:latin typeface="Open Sans Light"/>
                <a:ea typeface="Open Sans Light"/>
                <a:cs typeface="Open Sans Light"/>
                <a:sym typeface="Open Sans Light"/>
              </a:rPr>
              <a:t>a target in </a:t>
            </a:r>
            <a:r>
              <a:rPr lang="pt-PT" sz="1700" b="1" dirty="0" err="1">
                <a:solidFill>
                  <a:srgbClr val="3C4043"/>
                </a:solidFill>
                <a:latin typeface="Open Sans Light"/>
                <a:ea typeface="Open Sans Light"/>
                <a:cs typeface="Open Sans Light"/>
                <a:sym typeface="Open Sans Light"/>
              </a:rPr>
              <a:t>the</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control</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and</a:t>
            </a:r>
            <a:r>
              <a:rPr lang="pt-PT" sz="1700" b="1" dirty="0">
                <a:solidFill>
                  <a:srgbClr val="3C4043"/>
                </a:solidFill>
                <a:latin typeface="Open Sans Light"/>
                <a:ea typeface="Open Sans Light"/>
                <a:cs typeface="Open Sans Light"/>
                <a:sym typeface="Open Sans Light"/>
              </a:rPr>
              <a:t> in </a:t>
            </a:r>
            <a:r>
              <a:rPr lang="pt-PT" sz="1700" b="1" dirty="0" err="1">
                <a:solidFill>
                  <a:srgbClr val="3C4043"/>
                </a:solidFill>
                <a:latin typeface="Open Sans Light"/>
                <a:ea typeface="Open Sans Light"/>
                <a:cs typeface="Open Sans Light"/>
                <a:sym typeface="Open Sans Light"/>
              </a:rPr>
              <a:t>the</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experiments</a:t>
            </a:r>
            <a:r>
              <a:rPr lang="pt-PT" sz="1700" dirty="0">
                <a:solidFill>
                  <a:srgbClr val="3C4043"/>
                </a:solidFill>
                <a:latin typeface="Open Sans Light"/>
                <a:ea typeface="Open Sans Light"/>
                <a:cs typeface="Open Sans Light"/>
                <a:sym typeface="Open Sans Light"/>
              </a:rPr>
              <a:t>.</a:t>
            </a:r>
          </a:p>
          <a:p>
            <a:pPr marL="285750" indent="-285750" algn="just">
              <a:buClr>
                <a:srgbClr val="3C4043"/>
              </a:buClr>
              <a:buSzPts val="2200"/>
            </a:pPr>
            <a:r>
              <a:rPr lang="pt-PT" sz="1700" dirty="0">
                <a:solidFill>
                  <a:srgbClr val="3C4043"/>
                </a:solidFill>
                <a:latin typeface="Open Sans Light"/>
                <a:ea typeface="Open Sans Light"/>
                <a:cs typeface="Open Sans Light"/>
                <a:sym typeface="Open Sans Light"/>
              </a:rPr>
              <a:t>18-29 age </a:t>
            </a:r>
            <a:r>
              <a:rPr lang="pt-PT" sz="1700" dirty="0" err="1">
                <a:solidFill>
                  <a:srgbClr val="3C4043"/>
                </a:solidFill>
                <a:latin typeface="Open Sans Light"/>
                <a:ea typeface="Open Sans Light"/>
                <a:cs typeface="Open Sans Light"/>
                <a:sym typeface="Open Sans Light"/>
              </a:rPr>
              <a:t>group</a:t>
            </a:r>
            <a:r>
              <a:rPr lang="pt-PT" sz="1700" dirty="0">
                <a:solidFill>
                  <a:srgbClr val="3C4043"/>
                </a:solidFill>
                <a:latin typeface="Open Sans Light"/>
                <a:ea typeface="Open Sans Light"/>
                <a:cs typeface="Open Sans Light"/>
                <a:sym typeface="Open Sans Light"/>
              </a:rPr>
              <a:t> - </a:t>
            </a:r>
            <a:r>
              <a:rPr lang="pt-PT" sz="1700" dirty="0" err="1">
                <a:solidFill>
                  <a:srgbClr val="3C4043"/>
                </a:solidFill>
                <a:latin typeface="Open Sans Light"/>
                <a:ea typeface="Open Sans Light"/>
                <a:cs typeface="Open Sans Light"/>
                <a:sym typeface="Open Sans Light"/>
              </a:rPr>
              <a:t>strong</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focus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on</a:t>
            </a:r>
            <a:r>
              <a:rPr lang="pt-PT" sz="1700" dirty="0">
                <a:solidFill>
                  <a:srgbClr val="3C4043"/>
                </a:solidFill>
                <a:latin typeface="Open Sans Light"/>
                <a:ea typeface="Open Sans Light"/>
                <a:cs typeface="Open Sans Light"/>
                <a:sym typeface="Open Sans Light"/>
              </a:rPr>
              <a:t> incentives + marketing </a:t>
            </a:r>
            <a:r>
              <a:rPr lang="pt-PT" sz="1700" dirty="0" err="1">
                <a:solidFill>
                  <a:srgbClr val="3C4043"/>
                </a:solidFill>
                <a:latin typeface="Open Sans Light"/>
                <a:ea typeface="Open Sans Light"/>
                <a:cs typeface="Open Sans Light"/>
                <a:sym typeface="Open Sans Light"/>
              </a:rPr>
              <a:t>campaigns</a:t>
            </a:r>
            <a:endParaRPr lang="pt-PT" sz="1700" dirty="0">
              <a:solidFill>
                <a:srgbClr val="3C4043"/>
              </a:solidFill>
              <a:latin typeface="Open Sans Light"/>
              <a:ea typeface="Open Sans Light"/>
              <a:cs typeface="Open Sans Light"/>
              <a:sym typeface="Open Sans Light"/>
            </a:endParaRPr>
          </a:p>
          <a:p>
            <a:pPr marL="285750" indent="-285750" algn="just">
              <a:buClr>
                <a:srgbClr val="3C4043"/>
              </a:buClr>
              <a:buSzPts val="2200"/>
            </a:pPr>
            <a:r>
              <a:rPr lang="pt-PT" sz="1700" dirty="0">
                <a:solidFill>
                  <a:srgbClr val="3C4043"/>
                </a:solidFill>
                <a:latin typeface="Open Sans Light"/>
                <a:ea typeface="Open Sans Light"/>
                <a:cs typeface="Open Sans Light"/>
                <a:sym typeface="Open Sans Light"/>
              </a:rPr>
              <a:t>30-39 age </a:t>
            </a:r>
            <a:r>
              <a:rPr lang="pt-PT" sz="1700" dirty="0" err="1">
                <a:solidFill>
                  <a:srgbClr val="3C4043"/>
                </a:solidFill>
                <a:latin typeface="Open Sans Light"/>
                <a:ea typeface="Open Sans Light"/>
                <a:cs typeface="Open Sans Light"/>
                <a:sym typeface="Open Sans Light"/>
              </a:rPr>
              <a:t>group</a:t>
            </a:r>
            <a:r>
              <a:rPr lang="pt-PT" sz="1700" dirty="0">
                <a:solidFill>
                  <a:srgbClr val="3C4043"/>
                </a:solidFill>
                <a:latin typeface="Open Sans Light"/>
                <a:ea typeface="Open Sans Light"/>
                <a:cs typeface="Open Sans Light"/>
                <a:sym typeface="Open Sans Light"/>
              </a:rPr>
              <a:t> - </a:t>
            </a:r>
            <a:r>
              <a:rPr lang="pt-PT" sz="1700" dirty="0" err="1">
                <a:solidFill>
                  <a:srgbClr val="3C4043"/>
                </a:solidFill>
                <a:latin typeface="Open Sans Light"/>
                <a:ea typeface="Open Sans Light"/>
                <a:cs typeface="Open Sans Light"/>
                <a:sym typeface="Open Sans Light"/>
              </a:rPr>
              <a:t>strong</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focus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on</a:t>
            </a:r>
            <a:r>
              <a:rPr lang="pt-PT" sz="1700" dirty="0">
                <a:solidFill>
                  <a:srgbClr val="3C4043"/>
                </a:solidFill>
                <a:latin typeface="Open Sans Light"/>
                <a:ea typeface="Open Sans Light"/>
                <a:cs typeface="Open Sans Light"/>
                <a:sym typeface="Open Sans Light"/>
              </a:rPr>
              <a:t> incentives + marketing </a:t>
            </a:r>
            <a:r>
              <a:rPr lang="pt-PT" sz="1700" dirty="0" err="1">
                <a:solidFill>
                  <a:srgbClr val="3C4043"/>
                </a:solidFill>
                <a:latin typeface="Open Sans Light"/>
                <a:ea typeface="Open Sans Light"/>
                <a:cs typeface="Open Sans Light"/>
                <a:sym typeface="Open Sans Light"/>
              </a:rPr>
              <a:t>campaigns</a:t>
            </a:r>
            <a:endParaRPr lang="pt-PT" sz="1700" dirty="0">
              <a:solidFill>
                <a:srgbClr val="3C4043"/>
              </a:solidFill>
              <a:latin typeface="Open Sans Light"/>
              <a:ea typeface="Open Sans Light"/>
              <a:cs typeface="Open Sans Light"/>
              <a:sym typeface="Open Sans Light"/>
            </a:endParaRPr>
          </a:p>
          <a:p>
            <a:pPr marL="0" indent="0" algn="just">
              <a:buClr>
                <a:srgbClr val="3C4043"/>
              </a:buClr>
              <a:buSzPts val="2200"/>
              <a:buNone/>
            </a:pPr>
            <a:r>
              <a:rPr lang="pt-PT" sz="1700" b="1" dirty="0" err="1">
                <a:solidFill>
                  <a:srgbClr val="3C4043"/>
                </a:solidFill>
                <a:latin typeface="Open Sans Light"/>
                <a:ea typeface="Open Sans Light"/>
                <a:cs typeface="Open Sans Light"/>
                <a:sym typeface="Open Sans Light"/>
              </a:rPr>
              <a:t>Who</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should</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be</a:t>
            </a:r>
            <a:r>
              <a:rPr lang="pt-PT" sz="1700" b="1" dirty="0">
                <a:solidFill>
                  <a:srgbClr val="3C4043"/>
                </a:solidFill>
                <a:latin typeface="Open Sans Light"/>
                <a:ea typeface="Open Sans Light"/>
                <a:cs typeface="Open Sans Light"/>
                <a:sym typeface="Open Sans Light"/>
              </a:rPr>
              <a:t> </a:t>
            </a:r>
            <a:r>
              <a:rPr lang="pt-PT" sz="1700" b="1" dirty="0" err="1">
                <a:solidFill>
                  <a:srgbClr val="3C4043"/>
                </a:solidFill>
                <a:latin typeface="Open Sans Light"/>
                <a:ea typeface="Open Sans Light"/>
                <a:cs typeface="Open Sans Light"/>
                <a:sym typeface="Open Sans Light"/>
              </a:rPr>
              <a:t>exposed</a:t>
            </a:r>
            <a:r>
              <a:rPr lang="pt-PT" sz="1700" b="1" dirty="0">
                <a:solidFill>
                  <a:srgbClr val="3C4043"/>
                </a:solidFill>
                <a:latin typeface="Open Sans Light"/>
                <a:ea typeface="Open Sans Light"/>
                <a:cs typeface="Open Sans Light"/>
                <a:sym typeface="Open Sans Light"/>
              </a:rPr>
              <a:t> to </a:t>
            </a:r>
            <a:r>
              <a:rPr lang="pt-PT" sz="1700" b="1" dirty="0" err="1">
                <a:solidFill>
                  <a:srgbClr val="3C4043"/>
                </a:solidFill>
                <a:latin typeface="Open Sans Light"/>
                <a:ea typeface="Open Sans Light"/>
                <a:cs typeface="Open Sans Light"/>
                <a:sym typeface="Open Sans Light"/>
              </a:rPr>
              <a:t>the</a:t>
            </a:r>
            <a:r>
              <a:rPr lang="pt-PT" sz="1700" b="1" dirty="0">
                <a:solidFill>
                  <a:srgbClr val="3C4043"/>
                </a:solidFill>
                <a:latin typeface="Open Sans Light"/>
                <a:ea typeface="Open Sans Light"/>
                <a:cs typeface="Open Sans Light"/>
                <a:sym typeface="Open Sans Light"/>
              </a:rPr>
              <a:t> experimental </a:t>
            </a:r>
            <a:r>
              <a:rPr lang="pt-PT" sz="1700" b="1" dirty="0" err="1">
                <a:solidFill>
                  <a:srgbClr val="3C4043"/>
                </a:solidFill>
                <a:latin typeface="Open Sans Light"/>
                <a:ea typeface="Open Sans Light"/>
                <a:cs typeface="Open Sans Light"/>
                <a:sym typeface="Open Sans Light"/>
              </a:rPr>
              <a:t>changes</a:t>
            </a:r>
            <a:r>
              <a:rPr lang="pt-PT" sz="1700" b="1" dirty="0">
                <a:solidFill>
                  <a:srgbClr val="3C4043"/>
                </a:solidFill>
                <a:latin typeface="Open Sans Light"/>
                <a:ea typeface="Open Sans Light"/>
                <a:cs typeface="Open Sans Light"/>
                <a:sym typeface="Open Sans Light"/>
              </a:rPr>
              <a:t> for </a:t>
            </a:r>
            <a:r>
              <a:rPr lang="pt-PT" sz="1700" b="1" dirty="0" err="1">
                <a:solidFill>
                  <a:srgbClr val="3C4043"/>
                </a:solidFill>
                <a:latin typeface="Open Sans Light"/>
                <a:ea typeface="Open Sans Light"/>
                <a:cs typeface="Open Sans Light"/>
                <a:sym typeface="Open Sans Light"/>
              </a:rPr>
              <a:t>Hypothesis</a:t>
            </a:r>
            <a:r>
              <a:rPr lang="pt-PT" sz="1700" b="1" dirty="0">
                <a:solidFill>
                  <a:srgbClr val="3C4043"/>
                </a:solidFill>
                <a:latin typeface="Open Sans Light"/>
                <a:ea typeface="Open Sans Light"/>
                <a:cs typeface="Open Sans Light"/>
                <a:sym typeface="Open Sans Light"/>
              </a:rPr>
              <a:t> 3</a:t>
            </a:r>
          </a:p>
          <a:p>
            <a:pPr marL="0" indent="0" algn="just">
              <a:buClr>
                <a:srgbClr val="3C4043"/>
              </a:buClr>
              <a:buSzPts val="2200"/>
              <a:buNone/>
            </a:pPr>
            <a:r>
              <a:rPr lang="pt-PT" sz="1700" dirty="0" err="1">
                <a:solidFill>
                  <a:srgbClr val="3C4043"/>
                </a:solidFill>
                <a:latin typeface="Open Sans Light"/>
                <a:ea typeface="Open Sans Light"/>
                <a:cs typeface="Open Sans Light"/>
                <a:sym typeface="Open Sans Light"/>
              </a:rPr>
              <a:t>It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is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necessary</a:t>
            </a:r>
            <a:r>
              <a:rPr lang="pt-PT" sz="1700" dirty="0">
                <a:solidFill>
                  <a:srgbClr val="3C4043"/>
                </a:solidFill>
                <a:latin typeface="Open Sans Light"/>
                <a:ea typeface="Open Sans Light"/>
                <a:cs typeface="Open Sans Light"/>
                <a:sym typeface="Open Sans Light"/>
              </a:rPr>
              <a:t> to </a:t>
            </a:r>
            <a:r>
              <a:rPr lang="pt-PT" sz="1700" dirty="0" err="1">
                <a:solidFill>
                  <a:srgbClr val="3C4043"/>
                </a:solidFill>
                <a:latin typeface="Open Sans Light"/>
                <a:ea typeface="Open Sans Light"/>
                <a:cs typeface="Open Sans Light"/>
                <a:sym typeface="Open Sans Light"/>
              </a:rPr>
              <a:t>ensure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that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these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users</a:t>
            </a:r>
            <a:r>
              <a:rPr lang="pt-PT" sz="1700" dirty="0">
                <a:solidFill>
                  <a:srgbClr val="3C4043"/>
                </a:solidFill>
                <a:latin typeface="Open Sans Light"/>
                <a:ea typeface="Open Sans Light"/>
                <a:cs typeface="Open Sans Light"/>
                <a:sym typeface="Open Sans Light"/>
              </a:rPr>
              <a:t> are </a:t>
            </a:r>
            <a:r>
              <a:rPr lang="pt-PT" sz="1700" dirty="0" err="1">
                <a:solidFill>
                  <a:srgbClr val="3C4043"/>
                </a:solidFill>
                <a:latin typeface="Open Sans Light"/>
                <a:ea typeface="Open Sans Light"/>
                <a:cs typeface="Open Sans Light"/>
                <a:sym typeface="Open Sans Light"/>
              </a:rPr>
              <a:t>placed</a:t>
            </a:r>
            <a:r>
              <a:rPr lang="pt-PT" sz="1700" dirty="0">
                <a:solidFill>
                  <a:srgbClr val="3C4043"/>
                </a:solidFill>
                <a:latin typeface="Open Sans Light"/>
                <a:ea typeface="Open Sans Light"/>
                <a:cs typeface="Open Sans Light"/>
                <a:sym typeface="Open Sans Light"/>
              </a:rPr>
              <a:t> as a target in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control</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in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experimente,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also</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ensuring</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that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other</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characteristics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such</a:t>
            </a:r>
            <a:r>
              <a:rPr lang="pt-PT" sz="1700" dirty="0">
                <a:solidFill>
                  <a:srgbClr val="3C4043"/>
                </a:solidFill>
                <a:latin typeface="Open Sans Light"/>
                <a:ea typeface="Open Sans Light"/>
                <a:cs typeface="Open Sans Light"/>
                <a:sym typeface="Open Sans Light"/>
              </a:rPr>
              <a:t> as </a:t>
            </a:r>
            <a:r>
              <a:rPr lang="pt-PT" sz="1700" dirty="0" err="1">
                <a:solidFill>
                  <a:srgbClr val="3C4043"/>
                </a:solidFill>
                <a:latin typeface="Open Sans Light"/>
                <a:ea typeface="Open Sans Light"/>
                <a:cs typeface="Open Sans Light"/>
                <a:sym typeface="Open Sans Light"/>
              </a:rPr>
              <a:t>region</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income</a:t>
            </a:r>
            <a:r>
              <a:rPr lang="pt-PT" sz="1700" dirty="0">
                <a:solidFill>
                  <a:srgbClr val="3C4043"/>
                </a:solidFill>
                <a:latin typeface="Open Sans Light"/>
                <a:ea typeface="Open Sans Light"/>
                <a:cs typeface="Open Sans Light"/>
                <a:sym typeface="Open Sans Light"/>
              </a:rPr>
              <a:t>, are </a:t>
            </a:r>
            <a:r>
              <a:rPr lang="pt-PT" sz="1700" dirty="0" err="1">
                <a:solidFill>
                  <a:srgbClr val="3C4043"/>
                </a:solidFill>
                <a:latin typeface="Open Sans Light"/>
                <a:ea typeface="Open Sans Light"/>
                <a:cs typeface="Open Sans Light"/>
                <a:sym typeface="Open Sans Light"/>
              </a:rPr>
              <a:t>taken</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into</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account</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are </a:t>
            </a:r>
            <a:r>
              <a:rPr lang="pt-PT" sz="1700" dirty="0" err="1">
                <a:solidFill>
                  <a:srgbClr val="3C4043"/>
                </a:solidFill>
                <a:latin typeface="Open Sans Light"/>
                <a:ea typeface="Open Sans Light"/>
                <a:cs typeface="Open Sans Light"/>
                <a:sym typeface="Open Sans Light"/>
              </a:rPr>
              <a:t>properly</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randomly</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balanced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between</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experimental </a:t>
            </a:r>
            <a:r>
              <a:rPr lang="pt-PT" sz="1700" dirty="0" err="1">
                <a:solidFill>
                  <a:srgbClr val="3C4043"/>
                </a:solidFill>
                <a:latin typeface="Open Sans Light"/>
                <a:ea typeface="Open Sans Light"/>
                <a:cs typeface="Open Sans Light"/>
                <a:sym typeface="Open Sans Light"/>
              </a:rPr>
              <a:t>groups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and</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control</a:t>
            </a:r>
            <a:r>
              <a:rPr lang="pt-PT" sz="1700" dirty="0">
                <a:solidFill>
                  <a:srgbClr val="3C4043"/>
                </a:solidFill>
                <a:latin typeface="Open Sans Light"/>
                <a:ea typeface="Open Sans Light"/>
                <a:cs typeface="Open Sans Light"/>
                <a:sym typeface="Open Sans Light"/>
              </a:rPr>
              <a:t>.</a:t>
            </a:r>
          </a:p>
          <a:p>
            <a:pPr marL="285750" indent="-285750" algn="just">
              <a:buClr>
                <a:srgbClr val="3C4043"/>
              </a:buClr>
              <a:buSzPts val="2200"/>
            </a:pPr>
            <a:r>
              <a:rPr lang="pt-PT" sz="1700" dirty="0">
                <a:solidFill>
                  <a:srgbClr val="3C4043"/>
                </a:solidFill>
                <a:latin typeface="Open Sans Light"/>
                <a:ea typeface="Open Sans Light"/>
                <a:cs typeface="Open Sans Light"/>
                <a:sym typeface="Open Sans Light"/>
              </a:rPr>
              <a:t>50+ age </a:t>
            </a:r>
            <a:r>
              <a:rPr lang="pt-PT" sz="1700" dirty="0" err="1">
                <a:solidFill>
                  <a:srgbClr val="3C4043"/>
                </a:solidFill>
                <a:latin typeface="Open Sans Light"/>
                <a:ea typeface="Open Sans Light"/>
                <a:cs typeface="Open Sans Light"/>
                <a:sym typeface="Open Sans Light"/>
              </a:rPr>
              <a:t>group</a:t>
            </a:r>
            <a:r>
              <a:rPr lang="pt-PT" sz="1700" dirty="0">
                <a:solidFill>
                  <a:srgbClr val="3C4043"/>
                </a:solidFill>
                <a:latin typeface="Open Sans Light"/>
                <a:ea typeface="Open Sans Light"/>
                <a:cs typeface="Open Sans Light"/>
                <a:sym typeface="Open Sans Light"/>
              </a:rPr>
              <a:t> - </a:t>
            </a:r>
            <a:r>
              <a:rPr lang="pt-PT" sz="1700" dirty="0" err="1">
                <a:solidFill>
                  <a:srgbClr val="3C4043"/>
                </a:solidFill>
                <a:latin typeface="Open Sans Light"/>
                <a:ea typeface="Open Sans Light"/>
                <a:cs typeface="Open Sans Light"/>
                <a:sym typeface="Open Sans Light"/>
              </a:rPr>
              <a:t>focus</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on</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use </a:t>
            </a:r>
            <a:r>
              <a:rPr lang="pt-PT" sz="1700" dirty="0" err="1">
                <a:solidFill>
                  <a:srgbClr val="3C4043"/>
                </a:solidFill>
                <a:latin typeface="Open Sans Light"/>
                <a:ea typeface="Open Sans Light"/>
                <a:cs typeface="Open Sans Light"/>
                <a:sym typeface="Open Sans Light"/>
              </a:rPr>
              <a:t>of</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the</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new</a:t>
            </a:r>
            <a:r>
              <a:rPr lang="pt-PT" sz="1700" dirty="0">
                <a:solidFill>
                  <a:srgbClr val="3C4043"/>
                </a:solidFill>
                <a:latin typeface="Open Sans Light"/>
                <a:ea typeface="Open Sans Light"/>
                <a:cs typeface="Open Sans Light"/>
                <a:sym typeface="Open Sans Light"/>
              </a:rPr>
              <a:t> </a:t>
            </a:r>
            <a:r>
              <a:rPr lang="pt-PT" sz="1700" dirty="0" err="1">
                <a:solidFill>
                  <a:srgbClr val="3C4043"/>
                </a:solidFill>
                <a:latin typeface="Open Sans Light"/>
                <a:ea typeface="Open Sans Light"/>
                <a:cs typeface="Open Sans Light"/>
                <a:sym typeface="Open Sans Light"/>
              </a:rPr>
              <a:t>feature</a:t>
            </a:r>
            <a:endParaRPr lang="pt-PT" sz="1700" dirty="0">
              <a:solidFill>
                <a:srgbClr val="3C4043"/>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4185908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4"/>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p>
            <a:pPr marL="0" lvl="0" indent="0" algn="ctr" rtl="0">
              <a:lnSpc>
                <a:spcPct val="115000"/>
              </a:lnSpc>
              <a:spcBef>
                <a:spcPts val="0"/>
              </a:spcBef>
              <a:spcAft>
                <a:spcPts val="0"/>
              </a:spcAft>
              <a:buNone/>
            </a:pPr>
            <a:r>
              <a:rPr lang="en" sz="4000" b="1">
                <a:solidFill>
                  <a:srgbClr val="2E3D49"/>
                </a:solidFill>
              </a:rPr>
              <a:t>Suggested Features &amp; Experimentation Plan</a:t>
            </a:r>
            <a:endParaRPr sz="4000" b="1">
              <a:solidFill>
                <a:srgbClr val="2E3D49"/>
              </a:solidFill>
            </a:endParaRPr>
          </a:p>
        </p:txBody>
      </p:sp>
      <p:sp>
        <p:nvSpPr>
          <p:cNvPr id="269" name="Google Shape;269;p64"/>
          <p:cNvSpPr/>
          <p:nvPr/>
        </p:nvSpPr>
        <p:spPr>
          <a:xfrm>
            <a:off x="6647375"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4"/>
          <p:cNvSpPr txBox="1">
            <a:spLocks noGrp="1"/>
          </p:cNvSpPr>
          <p:nvPr>
            <p:ph type="body" idx="1"/>
          </p:nvPr>
        </p:nvSpPr>
        <p:spPr>
          <a:xfrm>
            <a:off x="264945" y="3968151"/>
            <a:ext cx="7242600" cy="4334802"/>
          </a:xfrm>
          <a:prstGeom prst="rect">
            <a:avLst/>
          </a:prstGeom>
        </p:spPr>
        <p:txBody>
          <a:bodyPr spcFirstLastPara="1" wrap="square" lIns="34275" tIns="34275" rIns="34275" bIns="34275" anchor="ctr" anchorCtr="0">
            <a:noAutofit/>
          </a:bodyPr>
          <a:lstStyle/>
          <a:p>
            <a:pPr marL="139700" indent="0">
              <a:buNone/>
            </a:pPr>
            <a:r>
              <a:rPr lang="en-GB" sz="1600" dirty="0">
                <a:solidFill>
                  <a:srgbClr val="3C4043"/>
                </a:solidFill>
                <a:latin typeface="Open Sans Light"/>
                <a:ea typeface="Open Sans Light"/>
                <a:cs typeface="Open Sans Light"/>
              </a:rPr>
              <a:t>When launching an experiment, it is </a:t>
            </a:r>
            <a:r>
              <a:rPr lang="en-GB" sz="1600" b="1" dirty="0">
                <a:solidFill>
                  <a:srgbClr val="3C4043"/>
                </a:solidFill>
                <a:latin typeface="Open Sans Light"/>
                <a:ea typeface="Open Sans Light"/>
                <a:cs typeface="Open Sans Light"/>
              </a:rPr>
              <a:t>important to track user activity and user characteristics</a:t>
            </a:r>
            <a:r>
              <a:rPr lang="en-GB" sz="1600" dirty="0">
                <a:solidFill>
                  <a:srgbClr val="3C4043"/>
                </a:solidFill>
                <a:latin typeface="Open Sans Light"/>
                <a:ea typeface="Open Sans Light"/>
                <a:cs typeface="Open Sans Light"/>
              </a:rPr>
              <a:t>. </a:t>
            </a:r>
          </a:p>
          <a:p>
            <a:pPr marL="139700" indent="0">
              <a:buNone/>
            </a:pPr>
            <a:r>
              <a:rPr lang="en-GB" sz="1600" dirty="0">
                <a:solidFill>
                  <a:srgbClr val="3C4043"/>
                </a:solidFill>
                <a:latin typeface="Open Sans Light"/>
                <a:ea typeface="Open Sans Light"/>
                <a:cs typeface="Open Sans Light"/>
                <a:sym typeface="Open Sans Light"/>
              </a:rPr>
              <a:t>Additional metrics that can be gathered from the suggested characteristics:</a:t>
            </a:r>
          </a:p>
          <a:p>
            <a:pPr marL="285750" indent="-285750" algn="just">
              <a:buClr>
                <a:srgbClr val="3C4043"/>
              </a:buClr>
              <a:buSzPts val="2200"/>
            </a:pPr>
            <a:r>
              <a:rPr lang="en-GB" sz="1600" b="1" dirty="0">
                <a:solidFill>
                  <a:srgbClr val="3C4043"/>
                </a:solidFill>
                <a:latin typeface="Open Sans Light"/>
                <a:ea typeface="Open Sans Light"/>
                <a:cs typeface="Open Sans Light"/>
                <a:sym typeface="Open Sans Light"/>
              </a:rPr>
              <a:t>User information</a:t>
            </a:r>
            <a:r>
              <a:rPr lang="en-GB" sz="1600" dirty="0">
                <a:solidFill>
                  <a:srgbClr val="3C4043"/>
                </a:solidFill>
                <a:latin typeface="Open Sans Light"/>
                <a:ea typeface="Open Sans Light"/>
                <a:cs typeface="Open Sans Light"/>
                <a:sym typeface="Open Sans Light"/>
              </a:rPr>
              <a:t>, such as mobile device information, version, operating system, ...</a:t>
            </a:r>
          </a:p>
          <a:p>
            <a:pPr marL="285750" indent="-285750" algn="just">
              <a:buClr>
                <a:srgbClr val="3C4043"/>
              </a:buClr>
              <a:buSzPts val="2200"/>
            </a:pPr>
            <a:r>
              <a:rPr lang="en-GB" sz="1600" dirty="0">
                <a:solidFill>
                  <a:srgbClr val="3C4043"/>
                </a:solidFill>
                <a:latin typeface="Open Sans Light"/>
                <a:ea typeface="Open Sans Light"/>
                <a:cs typeface="Open Sans Light"/>
                <a:sym typeface="Open Sans Light"/>
              </a:rPr>
              <a:t>The number of </a:t>
            </a:r>
            <a:r>
              <a:rPr lang="en-GB" sz="1600" b="1" dirty="0">
                <a:solidFill>
                  <a:srgbClr val="3C4043"/>
                </a:solidFill>
                <a:latin typeface="Open Sans Light"/>
                <a:ea typeface="Open Sans Light"/>
                <a:cs typeface="Open Sans Light"/>
                <a:sym typeface="Open Sans Light"/>
              </a:rPr>
              <a:t>unique visitors to the app </a:t>
            </a:r>
            <a:r>
              <a:rPr lang="en-GB" sz="1600" dirty="0">
                <a:solidFill>
                  <a:srgbClr val="3C4043"/>
                </a:solidFill>
                <a:latin typeface="Open Sans Light"/>
                <a:ea typeface="Open Sans Light"/>
                <a:cs typeface="Open Sans Light"/>
                <a:sym typeface="Open Sans Light"/>
              </a:rPr>
              <a:t>where they will test the new design, …</a:t>
            </a:r>
          </a:p>
          <a:p>
            <a:pPr marL="285750" indent="-285750" algn="just">
              <a:buClr>
                <a:srgbClr val="3C4043"/>
              </a:buClr>
              <a:buSzPts val="2200"/>
            </a:pPr>
            <a:r>
              <a:rPr lang="en-GB" sz="1600" dirty="0">
                <a:solidFill>
                  <a:srgbClr val="3C4043"/>
                </a:solidFill>
                <a:latin typeface="Open Sans Light"/>
                <a:ea typeface="Open Sans Light"/>
                <a:cs typeface="Open Sans Light"/>
                <a:sym typeface="Open Sans Light"/>
              </a:rPr>
              <a:t>Identify which users </a:t>
            </a:r>
            <a:r>
              <a:rPr lang="en-GB" sz="1600" b="1" dirty="0">
                <a:solidFill>
                  <a:srgbClr val="3C4043"/>
                </a:solidFill>
                <a:latin typeface="Open Sans Light"/>
                <a:ea typeface="Open Sans Light"/>
                <a:cs typeface="Open Sans Light"/>
                <a:sym typeface="Open Sans Light"/>
              </a:rPr>
              <a:t>used a certain feature considered in the hypotheses</a:t>
            </a:r>
            <a:r>
              <a:rPr lang="en-GB" sz="1600" dirty="0">
                <a:solidFill>
                  <a:srgbClr val="3C4043"/>
                </a:solidFill>
                <a:latin typeface="Open Sans Light"/>
                <a:ea typeface="Open Sans Light"/>
                <a:cs typeface="Open Sans Light"/>
                <a:sym typeface="Open Sans Light"/>
              </a:rPr>
              <a:t> (referencing, call, voice, ...)</a:t>
            </a:r>
          </a:p>
          <a:p>
            <a:pPr marL="285750" indent="-285750" algn="just">
              <a:buClr>
                <a:srgbClr val="3C4043"/>
              </a:buClr>
              <a:buSzPts val="2200"/>
            </a:pPr>
            <a:r>
              <a:rPr lang="en-GB" sz="1600" dirty="0">
                <a:solidFill>
                  <a:srgbClr val="3C4043"/>
                </a:solidFill>
                <a:latin typeface="Open Sans Light"/>
                <a:ea typeface="Open Sans Light"/>
                <a:cs typeface="Open Sans Light"/>
                <a:sym typeface="Open Sans Light"/>
              </a:rPr>
              <a:t>Understand which was the </a:t>
            </a:r>
            <a:r>
              <a:rPr lang="en-GB" sz="1600" b="1" dirty="0">
                <a:solidFill>
                  <a:srgbClr val="3C4043"/>
                </a:solidFill>
                <a:latin typeface="Open Sans Light"/>
                <a:ea typeface="Open Sans Light"/>
                <a:cs typeface="Open Sans Light"/>
                <a:sym typeface="Open Sans Light"/>
              </a:rPr>
              <a:t>user's experimentation group</a:t>
            </a:r>
          </a:p>
          <a:p>
            <a:pPr marL="285750" indent="-285750" algn="just">
              <a:buClr>
                <a:srgbClr val="3C4043"/>
              </a:buClr>
              <a:buSzPts val="2200"/>
            </a:pPr>
            <a:r>
              <a:rPr lang="en-GB" sz="1600" dirty="0">
                <a:solidFill>
                  <a:srgbClr val="3C4043"/>
                </a:solidFill>
                <a:latin typeface="Open Sans Light"/>
                <a:ea typeface="Open Sans Light"/>
                <a:cs typeface="Open Sans Light"/>
                <a:sym typeface="Open Sans Light"/>
              </a:rPr>
              <a:t>Identify the </a:t>
            </a:r>
            <a:r>
              <a:rPr lang="en-GB" sz="1600" b="1" dirty="0">
                <a:solidFill>
                  <a:srgbClr val="3C4043"/>
                </a:solidFill>
                <a:latin typeface="Open Sans Light"/>
                <a:ea typeface="Open Sans Light"/>
                <a:cs typeface="Open Sans Light"/>
                <a:sym typeface="Open Sans Light"/>
              </a:rPr>
              <a:t>usage rate vs. achievement rate </a:t>
            </a:r>
            <a:r>
              <a:rPr lang="en-GB" sz="1600" dirty="0">
                <a:solidFill>
                  <a:srgbClr val="3C4043"/>
                </a:solidFill>
                <a:latin typeface="Open Sans Light"/>
                <a:ea typeface="Open Sans Light"/>
                <a:cs typeface="Open Sans Light"/>
                <a:sym typeface="Open Sans Light"/>
              </a:rPr>
              <a:t>for those who used the features</a:t>
            </a:r>
          </a:p>
          <a:p>
            <a:pPr marL="285750" indent="-285750" algn="just">
              <a:buClr>
                <a:srgbClr val="3C4043"/>
              </a:buClr>
              <a:buSzPts val="2200"/>
            </a:pPr>
            <a:r>
              <a:rPr lang="en-GB" sz="1600" dirty="0">
                <a:solidFill>
                  <a:srgbClr val="3C4043"/>
                </a:solidFill>
                <a:latin typeface="Open Sans Light"/>
                <a:ea typeface="Open Sans Light"/>
                <a:cs typeface="Open Sans Light"/>
                <a:sym typeface="Open Sans Light"/>
              </a:rPr>
              <a:t>Understand what kind of </a:t>
            </a:r>
            <a:r>
              <a:rPr lang="en-GB" sz="1600" b="1" dirty="0">
                <a:solidFill>
                  <a:srgbClr val="3C4043"/>
                </a:solidFill>
                <a:latin typeface="Open Sans Light"/>
                <a:ea typeface="Open Sans Light"/>
                <a:cs typeface="Open Sans Light"/>
                <a:sym typeface="Open Sans Light"/>
              </a:rPr>
              <a:t>users in terms of characteristics used </a:t>
            </a:r>
            <a:r>
              <a:rPr lang="en-GB" sz="1600" dirty="0">
                <a:solidFill>
                  <a:srgbClr val="3C4043"/>
                </a:solidFill>
                <a:latin typeface="Open Sans Light"/>
                <a:ea typeface="Open Sans Light"/>
                <a:cs typeface="Open Sans Light"/>
                <a:sym typeface="Open Sans Light"/>
              </a:rPr>
              <a:t>these features</a:t>
            </a:r>
          </a:p>
          <a:p>
            <a:pPr marL="285750" indent="-285750" algn="just">
              <a:buClr>
                <a:srgbClr val="3C4043"/>
              </a:buClr>
              <a:buSzPts val="2200"/>
            </a:pPr>
            <a:r>
              <a:rPr lang="en-GB" sz="1600" b="1" dirty="0">
                <a:solidFill>
                  <a:srgbClr val="3C4043"/>
                </a:solidFill>
                <a:latin typeface="Open Sans Light"/>
                <a:ea typeface="Open Sans Light"/>
                <a:cs typeface="Open Sans Light"/>
                <a:sym typeface="Open Sans Light"/>
              </a:rPr>
              <a:t>Qualitative data </a:t>
            </a:r>
            <a:r>
              <a:rPr lang="en-GB" sz="1600" dirty="0">
                <a:solidFill>
                  <a:srgbClr val="3C4043"/>
                </a:solidFill>
                <a:latin typeface="Open Sans Light"/>
                <a:ea typeface="Open Sans Light"/>
                <a:cs typeface="Open Sans Light"/>
                <a:sym typeface="Open Sans Light"/>
              </a:rPr>
              <a:t>- Possibility to launch a short survey in the satisfaction app after a successful ride, to identify the level of user satisfaction and what they would like to see as new features</a:t>
            </a:r>
          </a:p>
          <a:p>
            <a:pPr marL="285750" indent="-285750" algn="just">
              <a:buClr>
                <a:srgbClr val="3C4043"/>
              </a:buClr>
              <a:buSzPts val="2200"/>
            </a:pPr>
            <a:endParaRPr lang="en-GB" sz="1600" dirty="0">
              <a:solidFill>
                <a:srgbClr val="3C4043"/>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928669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64"/>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p>
            <a:pPr marL="0" lvl="0" indent="0" algn="ctr" rtl="0">
              <a:lnSpc>
                <a:spcPct val="115000"/>
              </a:lnSpc>
              <a:spcBef>
                <a:spcPts val="0"/>
              </a:spcBef>
              <a:spcAft>
                <a:spcPts val="0"/>
              </a:spcAft>
              <a:buNone/>
            </a:pPr>
            <a:r>
              <a:rPr lang="en" sz="4000" b="1">
                <a:solidFill>
                  <a:srgbClr val="2E3D49"/>
                </a:solidFill>
              </a:rPr>
              <a:t>Suggested Features &amp; Experimentation Plan</a:t>
            </a:r>
            <a:endParaRPr sz="4000" b="1">
              <a:solidFill>
                <a:srgbClr val="2E3D49"/>
              </a:solidFill>
            </a:endParaRPr>
          </a:p>
        </p:txBody>
      </p:sp>
      <p:sp>
        <p:nvSpPr>
          <p:cNvPr id="269" name="Google Shape;269;p64"/>
          <p:cNvSpPr/>
          <p:nvPr/>
        </p:nvSpPr>
        <p:spPr>
          <a:xfrm>
            <a:off x="6647375"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4"/>
          <p:cNvSpPr txBox="1">
            <a:spLocks noGrp="1"/>
          </p:cNvSpPr>
          <p:nvPr>
            <p:ph type="body" idx="1"/>
          </p:nvPr>
        </p:nvSpPr>
        <p:spPr>
          <a:xfrm>
            <a:off x="264900" y="3053575"/>
            <a:ext cx="7242600" cy="5801293"/>
          </a:xfrm>
          <a:prstGeom prst="rect">
            <a:avLst/>
          </a:prstGeom>
        </p:spPr>
        <p:txBody>
          <a:bodyPr spcFirstLastPara="1" wrap="square" lIns="34275" tIns="34275" rIns="34275" bIns="34275" anchor="ctr" anchorCtr="0">
            <a:noAutofit/>
          </a:bodyPr>
          <a:lstStyle/>
          <a:p>
            <a:pPr marL="0" indent="0" algn="just">
              <a:buClr>
                <a:srgbClr val="3C4043"/>
              </a:buClr>
              <a:buSzPts val="2200"/>
              <a:buNone/>
            </a:pPr>
            <a:r>
              <a:rPr lang="en-GB" sz="1600" dirty="0">
                <a:solidFill>
                  <a:srgbClr val="3C4043"/>
                </a:solidFill>
                <a:latin typeface="Open Sans Light"/>
                <a:ea typeface="Open Sans Light"/>
                <a:cs typeface="Open Sans Light"/>
              </a:rPr>
              <a:t>In order to perform the t-test, I’ll follow next steps:</a:t>
            </a:r>
          </a:p>
          <a:p>
            <a:pPr marL="342900" indent="-342900" algn="just">
              <a:buClr>
                <a:srgbClr val="3C4043"/>
              </a:buClr>
              <a:buSzPts val="2200"/>
              <a:buFont typeface="+mj-lt"/>
              <a:buAutoNum type="arabicPeriod"/>
            </a:pPr>
            <a:r>
              <a:rPr lang="en-GB" sz="1600" dirty="0">
                <a:solidFill>
                  <a:srgbClr val="3C4043"/>
                </a:solidFill>
                <a:latin typeface="Open Sans Light"/>
                <a:ea typeface="Open Sans Light"/>
                <a:cs typeface="Open Sans Light"/>
              </a:rPr>
              <a:t>Identify the test variable that best fits the scenario - </a:t>
            </a:r>
            <a:r>
              <a:rPr lang="en-GB" sz="1600" b="1" dirty="0">
                <a:solidFill>
                  <a:srgbClr val="3C4043"/>
                </a:solidFill>
                <a:latin typeface="Open Sans Light"/>
                <a:ea typeface="Open Sans Light"/>
                <a:cs typeface="Open Sans Light"/>
              </a:rPr>
              <a:t>Open</a:t>
            </a:r>
            <a:r>
              <a:rPr lang="en-GB" sz="1600" dirty="0">
                <a:solidFill>
                  <a:srgbClr val="3C4043"/>
                </a:solidFill>
                <a:latin typeface="Open Sans Light"/>
                <a:ea typeface="Open Sans Light"/>
                <a:cs typeface="Open Sans Light"/>
              </a:rPr>
              <a:t> event type</a:t>
            </a:r>
          </a:p>
          <a:p>
            <a:pPr marL="342900" indent="-342900" algn="just">
              <a:buClr>
                <a:srgbClr val="3C4043"/>
              </a:buClr>
              <a:buSzPts val="2200"/>
              <a:buFont typeface="+mj-lt"/>
              <a:buAutoNum type="arabicPeriod"/>
            </a:pPr>
            <a:r>
              <a:rPr lang="en-GB" sz="1600" dirty="0">
                <a:solidFill>
                  <a:srgbClr val="3C4043"/>
                </a:solidFill>
                <a:latin typeface="Open Sans Light"/>
                <a:ea typeface="Open Sans Light"/>
                <a:cs typeface="Open Sans Light"/>
              </a:rPr>
              <a:t>As the main objective of the test I define the </a:t>
            </a:r>
            <a:r>
              <a:rPr lang="en-GB" sz="1600" b="1" dirty="0">
                <a:solidFill>
                  <a:srgbClr val="3C4043"/>
                </a:solidFill>
                <a:latin typeface="Open Sans Light"/>
                <a:ea typeface="Open Sans Light"/>
                <a:cs typeface="Open Sans Light"/>
              </a:rPr>
              <a:t>conversion of  booking rides</a:t>
            </a:r>
          </a:p>
          <a:p>
            <a:pPr marL="342900" indent="-342900" algn="just">
              <a:buClr>
                <a:srgbClr val="3C4043"/>
              </a:buClr>
              <a:buSzPts val="2200"/>
              <a:buFont typeface="+mj-lt"/>
              <a:buAutoNum type="arabicPeriod"/>
            </a:pPr>
            <a:r>
              <a:rPr lang="en-GB" sz="1600" dirty="0">
                <a:solidFill>
                  <a:srgbClr val="3C4043"/>
                </a:solidFill>
                <a:latin typeface="Open Sans Light"/>
                <a:ea typeface="Open Sans Light"/>
                <a:cs typeface="Open Sans Light"/>
              </a:rPr>
              <a:t>I assume as hypotheses the possibility of </a:t>
            </a:r>
            <a:r>
              <a:rPr lang="en-GB" sz="1600" b="1" dirty="0">
                <a:solidFill>
                  <a:srgbClr val="3C4043"/>
                </a:solidFill>
                <a:latin typeface="Open Sans Light"/>
                <a:ea typeface="Open Sans Light"/>
                <a:cs typeface="Open Sans Light"/>
              </a:rPr>
              <a:t>non-conversion of control vs test users </a:t>
            </a:r>
            <a:r>
              <a:rPr lang="en-GB" sz="1600" dirty="0">
                <a:solidFill>
                  <a:srgbClr val="3C4043"/>
                </a:solidFill>
                <a:latin typeface="Open Sans Light"/>
                <a:ea typeface="Open Sans Light"/>
                <a:cs typeface="Open Sans Light"/>
              </a:rPr>
              <a:t>or the opposite:</a:t>
            </a:r>
          </a:p>
          <a:p>
            <a:pPr marL="742950" lvl="1" indent="-285750" algn="just">
              <a:buClr>
                <a:srgbClr val="3C4043"/>
              </a:buClr>
              <a:buSzPts val="2200"/>
            </a:pPr>
            <a:r>
              <a:rPr lang="en-GB" sz="1400" b="1" dirty="0">
                <a:solidFill>
                  <a:srgbClr val="3C4043"/>
                </a:solidFill>
                <a:latin typeface="Open Sans Light"/>
                <a:ea typeface="Open Sans Light"/>
                <a:cs typeface="Open Sans Light"/>
              </a:rPr>
              <a:t>null hypothesis </a:t>
            </a:r>
            <a:r>
              <a:rPr lang="en-GB" sz="1400" dirty="0">
                <a:solidFill>
                  <a:srgbClr val="3C4043"/>
                </a:solidFill>
                <a:latin typeface="Open Sans Light"/>
                <a:ea typeface="Open Sans Light"/>
                <a:cs typeface="Open Sans Light"/>
              </a:rPr>
              <a:t>- there is no difference in the booking ride rate between users in the control and test groups. This is what I want to reject</a:t>
            </a:r>
          </a:p>
          <a:p>
            <a:pPr marL="742950" lvl="1" indent="-285750" algn="just">
              <a:buClr>
                <a:srgbClr val="3C4043"/>
              </a:buClr>
              <a:buSzPts val="2200"/>
            </a:pPr>
            <a:r>
              <a:rPr lang="en-GB" sz="1400" b="1" dirty="0">
                <a:solidFill>
                  <a:srgbClr val="3C4043"/>
                </a:solidFill>
                <a:latin typeface="Open Sans Light"/>
                <a:ea typeface="Open Sans Light"/>
                <a:cs typeface="Open Sans Light"/>
              </a:rPr>
              <a:t>alternative hypothesis </a:t>
            </a:r>
            <a:r>
              <a:rPr lang="en-GB" sz="1400" dirty="0">
                <a:solidFill>
                  <a:srgbClr val="3C4043"/>
                </a:solidFill>
                <a:latin typeface="Open Sans Light"/>
                <a:ea typeface="Open Sans Light"/>
                <a:cs typeface="Open Sans Light"/>
              </a:rPr>
              <a:t>- there is a difference in the booking ride rate between the test and control groups. This is what I want to accept</a:t>
            </a:r>
          </a:p>
          <a:p>
            <a:pPr marL="742950" lvl="1" indent="-285750" algn="just">
              <a:buClr>
                <a:srgbClr val="3C4043"/>
              </a:buClr>
              <a:buSzPts val="2200"/>
            </a:pPr>
            <a:r>
              <a:rPr lang="en-GB" sz="1400" dirty="0">
                <a:solidFill>
                  <a:srgbClr val="3C4043"/>
                </a:solidFill>
                <a:latin typeface="Open Sans Light"/>
                <a:ea typeface="Open Sans Light"/>
                <a:cs typeface="Open Sans Light"/>
              </a:rPr>
              <a:t>I must make sure that users in the control and the test/experiment group share the same characteristics.</a:t>
            </a:r>
          </a:p>
          <a:p>
            <a:pPr marL="342900" indent="-342900" algn="just">
              <a:buClr>
                <a:srgbClr val="3C4043"/>
              </a:buClr>
              <a:buSzPts val="2200"/>
              <a:buFont typeface="+mj-lt"/>
              <a:buAutoNum type="arabicPeriod"/>
            </a:pPr>
            <a:r>
              <a:rPr lang="en-GB" sz="1600" dirty="0">
                <a:solidFill>
                  <a:srgbClr val="3C4043"/>
                </a:solidFill>
                <a:latin typeface="Open Sans Light"/>
                <a:ea typeface="Open Sans Light"/>
                <a:cs typeface="Open Sans Light"/>
              </a:rPr>
              <a:t>Compare the control with the other experiments on an individual basis</a:t>
            </a:r>
          </a:p>
          <a:p>
            <a:pPr marL="342900" indent="-342900" algn="just">
              <a:buClr>
                <a:srgbClr val="3C4043"/>
              </a:buClr>
              <a:buSzPts val="2200"/>
              <a:buFont typeface="+mj-lt"/>
              <a:buAutoNum type="arabicPeriod"/>
            </a:pPr>
            <a:r>
              <a:rPr lang="en-GB" sz="1600" dirty="0">
                <a:solidFill>
                  <a:srgbClr val="3C4043"/>
                </a:solidFill>
                <a:latin typeface="Open Sans Light"/>
                <a:ea typeface="Open Sans Light"/>
                <a:cs typeface="Open Sans Light"/>
              </a:rPr>
              <a:t>Consider a 95% confidence threshold interval with significant results</a:t>
            </a:r>
          </a:p>
          <a:p>
            <a:pPr marL="342900" indent="-342900" algn="just">
              <a:buClr>
                <a:srgbClr val="3C4043"/>
              </a:buClr>
              <a:buSzPts val="2200"/>
              <a:buFont typeface="+mj-lt"/>
              <a:buAutoNum type="arabicPeriod"/>
            </a:pPr>
            <a:r>
              <a:rPr lang="en-GB" sz="1600" dirty="0">
                <a:solidFill>
                  <a:srgbClr val="3C4043"/>
                </a:solidFill>
                <a:latin typeface="Open Sans Light"/>
                <a:ea typeface="Open Sans Light"/>
                <a:cs typeface="Open Sans Light"/>
              </a:rPr>
              <a:t>Run the multivariate experiment (A/B test could be followed up with multivariate experiment to further optimize headlines)</a:t>
            </a:r>
          </a:p>
          <a:p>
            <a:pPr marL="342900" indent="-342900" algn="just">
              <a:buClr>
                <a:srgbClr val="3C4043"/>
              </a:buClr>
              <a:buSzPts val="2200"/>
              <a:buFont typeface="+mj-lt"/>
              <a:buAutoNum type="arabicPeriod"/>
            </a:pPr>
            <a:r>
              <a:rPr lang="pt-PT" sz="1600" dirty="0" err="1">
                <a:solidFill>
                  <a:srgbClr val="3C4043"/>
                </a:solidFill>
                <a:latin typeface="Open Sans Light"/>
                <a:ea typeface="Open Sans Light"/>
                <a:cs typeface="Open Sans Light"/>
                <a:sym typeface="Open Sans Light"/>
              </a:rPr>
              <a:t>Perform</a:t>
            </a:r>
            <a:r>
              <a:rPr lang="pt-PT" sz="1600" dirty="0">
                <a:solidFill>
                  <a:srgbClr val="3C4043"/>
                </a:solidFill>
                <a:latin typeface="Open Sans Light"/>
                <a:ea typeface="Open Sans Light"/>
                <a:cs typeface="Open Sans Light"/>
                <a:sym typeface="Open Sans Light"/>
              </a:rPr>
              <a:t> a </a:t>
            </a:r>
            <a:r>
              <a:rPr lang="pt-PT" sz="1600" b="1" dirty="0">
                <a:solidFill>
                  <a:srgbClr val="3C4043"/>
                </a:solidFill>
                <a:latin typeface="Open Sans Light"/>
                <a:ea typeface="Open Sans Light"/>
                <a:cs typeface="Open Sans Light"/>
                <a:sym typeface="Open Sans Light"/>
              </a:rPr>
              <a:t>T-</a:t>
            </a:r>
            <a:r>
              <a:rPr lang="pt-PT" sz="1600" b="1" dirty="0" err="1">
                <a:solidFill>
                  <a:srgbClr val="3C4043"/>
                </a:solidFill>
                <a:latin typeface="Open Sans Light"/>
                <a:ea typeface="Open Sans Light"/>
                <a:cs typeface="Open Sans Light"/>
                <a:sym typeface="Open Sans Light"/>
              </a:rPr>
              <a:t>test</a:t>
            </a:r>
            <a:r>
              <a:rPr lang="pt-PT" sz="1600" b="1" dirty="0">
                <a:solidFill>
                  <a:srgbClr val="3C4043"/>
                </a:solidFill>
                <a:latin typeface="Open Sans Light"/>
                <a:ea typeface="Open Sans Light"/>
                <a:cs typeface="Open Sans Light"/>
                <a:sym typeface="Open Sans Light"/>
              </a:rPr>
              <a:t> </a:t>
            </a:r>
            <a:r>
              <a:rPr lang="pt-PT" sz="1600" dirty="0" err="1">
                <a:solidFill>
                  <a:srgbClr val="3C4043"/>
                </a:solidFill>
                <a:latin typeface="Open Sans Light"/>
                <a:ea typeface="Open Sans Light"/>
                <a:cs typeface="Open Sans Light"/>
                <a:sym typeface="Open Sans Light"/>
              </a:rPr>
              <a:t>using</a:t>
            </a:r>
            <a:r>
              <a:rPr lang="pt-PT" sz="1600" dirty="0">
                <a:solidFill>
                  <a:srgbClr val="3C4043"/>
                </a:solidFill>
                <a:latin typeface="Open Sans Light"/>
                <a:ea typeface="Open Sans Light"/>
                <a:cs typeface="Open Sans Light"/>
                <a:sym typeface="Open Sans Light"/>
              </a:rPr>
              <a:t> </a:t>
            </a:r>
            <a:r>
              <a:rPr lang="pt-PT" sz="1600" dirty="0" err="1">
                <a:solidFill>
                  <a:srgbClr val="3C4043"/>
                </a:solidFill>
                <a:latin typeface="Open Sans Light"/>
                <a:ea typeface="Open Sans Light"/>
                <a:cs typeface="Open Sans Light"/>
                <a:sym typeface="Open Sans Light"/>
              </a:rPr>
              <a:t>this</a:t>
            </a:r>
            <a:r>
              <a:rPr lang="pt-PT" sz="1600" dirty="0">
                <a:solidFill>
                  <a:srgbClr val="3C4043"/>
                </a:solidFill>
                <a:latin typeface="Open Sans Light"/>
                <a:ea typeface="Open Sans Light"/>
                <a:cs typeface="Open Sans Light"/>
                <a:sym typeface="Open Sans Light"/>
              </a:rPr>
              <a:t> </a:t>
            </a:r>
            <a:r>
              <a:rPr lang="pt-PT" sz="1600" dirty="0">
                <a:solidFill>
                  <a:srgbClr val="3C4043"/>
                </a:solidFill>
                <a:latin typeface="Open Sans Light"/>
                <a:ea typeface="Open Sans Light"/>
                <a:cs typeface="Open Sans Light"/>
                <a:sym typeface="Open Sans Light"/>
                <a:hlinkClick r:id="rId3"/>
              </a:rPr>
              <a:t>tool</a:t>
            </a:r>
            <a:endParaRPr lang="pt-PT" sz="1600" dirty="0">
              <a:solidFill>
                <a:srgbClr val="3C4043"/>
              </a:solidFill>
              <a:latin typeface="Open Sans Light"/>
              <a:ea typeface="Open Sans Light"/>
              <a:cs typeface="Open Sans Light"/>
              <a:sym typeface="Open Sans Light"/>
            </a:endParaRPr>
          </a:p>
          <a:p>
            <a:pPr marL="342900" indent="-342900" algn="just">
              <a:buClr>
                <a:srgbClr val="3C4043"/>
              </a:buClr>
              <a:buSzPts val="2200"/>
              <a:buFont typeface="+mj-lt"/>
              <a:buAutoNum type="arabicPeriod"/>
            </a:pPr>
            <a:r>
              <a:rPr lang="pt-PT" sz="1600" dirty="0">
                <a:solidFill>
                  <a:srgbClr val="3C4043"/>
                </a:solidFill>
                <a:latin typeface="Open Sans Light"/>
                <a:ea typeface="Open Sans Light"/>
                <a:cs typeface="Open Sans Light"/>
                <a:sym typeface="Open Sans Light"/>
              </a:rPr>
              <a:t> “</a:t>
            </a:r>
            <a:r>
              <a:rPr lang="pt-PT" sz="1600" i="1" dirty="0">
                <a:solidFill>
                  <a:srgbClr val="3C4043"/>
                </a:solidFill>
                <a:latin typeface="Open Sans Light"/>
                <a:ea typeface="Open Sans Light"/>
                <a:cs typeface="Open Sans Light"/>
                <a:sym typeface="Open Sans Light"/>
              </a:rPr>
              <a:t>P </a:t>
            </a:r>
            <a:r>
              <a:rPr lang="pt-PT" sz="1600" i="1" dirty="0" err="1">
                <a:solidFill>
                  <a:srgbClr val="3C4043"/>
                </a:solidFill>
                <a:latin typeface="Open Sans Light"/>
                <a:ea typeface="Open Sans Light"/>
                <a:cs typeface="Open Sans Light"/>
                <a:sym typeface="Open Sans Light"/>
              </a:rPr>
              <a:t>value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The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value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that</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indicates</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the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probability</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of</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obtaining</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results</a:t>
            </a:r>
            <a:r>
              <a:rPr lang="pt-PT" sz="1600" i="1" dirty="0">
                <a:solidFill>
                  <a:srgbClr val="3C4043"/>
                </a:solidFill>
                <a:latin typeface="Open Sans Light"/>
                <a:ea typeface="Open Sans Light"/>
                <a:cs typeface="Open Sans Light"/>
                <a:sym typeface="Open Sans Light"/>
              </a:rPr>
              <a:t> as extreme as </a:t>
            </a:r>
            <a:r>
              <a:rPr lang="pt-PT" sz="1600" i="1" dirty="0" err="1">
                <a:solidFill>
                  <a:srgbClr val="3C4043"/>
                </a:solidFill>
                <a:latin typeface="Open Sans Light"/>
                <a:ea typeface="Open Sans Light"/>
                <a:cs typeface="Open Sans Light"/>
                <a:sym typeface="Open Sans Light"/>
              </a:rPr>
              <a:t>the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observed</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results</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of</a:t>
            </a:r>
            <a:r>
              <a:rPr lang="pt-PT" sz="1600" i="1" dirty="0">
                <a:solidFill>
                  <a:srgbClr val="3C4043"/>
                </a:solidFill>
                <a:latin typeface="Open Sans Light"/>
                <a:ea typeface="Open Sans Light"/>
                <a:cs typeface="Open Sans Light"/>
                <a:sym typeface="Open Sans Light"/>
              </a:rPr>
              <a:t> a </a:t>
            </a:r>
            <a:r>
              <a:rPr lang="pt-PT" sz="1600" i="1" dirty="0" err="1">
                <a:solidFill>
                  <a:srgbClr val="3C4043"/>
                </a:solidFill>
                <a:latin typeface="Open Sans Light"/>
                <a:ea typeface="Open Sans Light"/>
                <a:cs typeface="Open Sans Light"/>
                <a:sym typeface="Open Sans Light"/>
              </a:rPr>
              <a:t>statistical</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hypothesis</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test</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assuming</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that</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the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null</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hypothesis</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is</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correct</a:t>
            </a:r>
            <a:r>
              <a:rPr lang="pt-PT" sz="1600" i="1" dirty="0">
                <a:solidFill>
                  <a:srgbClr val="3C4043"/>
                </a:solidFill>
                <a:latin typeface="Open Sans Light"/>
                <a:ea typeface="Open Sans Light"/>
                <a:cs typeface="Open Sans Light"/>
                <a:sym typeface="Open Sans Light"/>
              </a:rPr>
              <a:t>. A </a:t>
            </a:r>
            <a:r>
              <a:rPr lang="pt-PT" sz="1600" i="1" dirty="0" err="1">
                <a:solidFill>
                  <a:srgbClr val="3C4043"/>
                </a:solidFill>
                <a:latin typeface="Open Sans Light"/>
                <a:ea typeface="Open Sans Light"/>
                <a:cs typeface="Open Sans Light"/>
                <a:sym typeface="Open Sans Light"/>
              </a:rPr>
              <a:t>smaller</a:t>
            </a:r>
            <a:r>
              <a:rPr lang="pt-PT" sz="1600" i="1" dirty="0">
                <a:solidFill>
                  <a:srgbClr val="3C4043"/>
                </a:solidFill>
                <a:latin typeface="Open Sans Light"/>
                <a:ea typeface="Open Sans Light"/>
                <a:cs typeface="Open Sans Light"/>
                <a:sym typeface="Open Sans Light"/>
              </a:rPr>
              <a:t> p-</a:t>
            </a:r>
            <a:r>
              <a:rPr lang="pt-PT" sz="1600" i="1" dirty="0" err="1">
                <a:solidFill>
                  <a:srgbClr val="3C4043"/>
                </a:solidFill>
                <a:latin typeface="Open Sans Light"/>
                <a:ea typeface="Open Sans Light"/>
                <a:cs typeface="Open Sans Light"/>
                <a:sym typeface="Open Sans Light"/>
              </a:rPr>
              <a:t>value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means</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the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evidence</a:t>
            </a:r>
            <a:r>
              <a:rPr lang="pt-PT" sz="1600" i="1" dirty="0">
                <a:solidFill>
                  <a:srgbClr val="3C4043"/>
                </a:solidFill>
                <a:latin typeface="Open Sans Light"/>
                <a:ea typeface="Open Sans Light"/>
                <a:cs typeface="Open Sans Light"/>
                <a:sym typeface="Open Sans Light"/>
              </a:rPr>
              <a:t> in favor </a:t>
            </a:r>
            <a:r>
              <a:rPr lang="pt-PT" sz="1600" i="1" dirty="0" err="1">
                <a:solidFill>
                  <a:srgbClr val="3C4043"/>
                </a:solidFill>
                <a:latin typeface="Open Sans Light"/>
                <a:ea typeface="Open Sans Light"/>
                <a:cs typeface="Open Sans Light"/>
                <a:sym typeface="Open Sans Light"/>
              </a:rPr>
              <a:t>of</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the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alternative</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hypothesis</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is</a:t>
            </a:r>
            <a:r>
              <a:rPr lang="pt-PT" sz="1600" i="1" dirty="0">
                <a:solidFill>
                  <a:srgbClr val="3C4043"/>
                </a:solidFill>
                <a:latin typeface="Open Sans Light"/>
                <a:ea typeface="Open Sans Light"/>
                <a:cs typeface="Open Sans Light"/>
                <a:sym typeface="Open Sans Light"/>
              </a:rPr>
              <a:t> </a:t>
            </a:r>
            <a:r>
              <a:rPr lang="pt-PT" sz="1600" i="1" dirty="0" err="1">
                <a:solidFill>
                  <a:srgbClr val="3C4043"/>
                </a:solidFill>
                <a:latin typeface="Open Sans Light"/>
                <a:ea typeface="Open Sans Light"/>
                <a:cs typeface="Open Sans Light"/>
                <a:sym typeface="Open Sans Light"/>
              </a:rPr>
              <a:t>stronger</a:t>
            </a:r>
            <a:r>
              <a:rPr lang="pt-PT" sz="1600" dirty="0">
                <a:solidFill>
                  <a:srgbClr val="3C4043"/>
                </a:solidFill>
                <a:latin typeface="Open Sans Light"/>
                <a:ea typeface="Open Sans Light"/>
                <a:cs typeface="Open Sans Light"/>
                <a:sym typeface="Open Sans Light"/>
              </a:rPr>
              <a:t>”</a:t>
            </a:r>
          </a:p>
        </p:txBody>
      </p:sp>
    </p:spTree>
    <p:extLst>
      <p:ext uri="{BB962C8B-B14F-4D97-AF65-F5344CB8AC3E}">
        <p14:creationId xmlns:p14="http://schemas.microsoft.com/office/powerpoint/2010/main" val="1651724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73BBC0"/>
        </a:solidFill>
        <a:effectLst/>
      </p:bgPr>
    </p:bg>
    <p:spTree>
      <p:nvGrpSpPr>
        <p:cNvPr id="1" name="Shape 274"/>
        <p:cNvGrpSpPr/>
        <p:nvPr/>
      </p:nvGrpSpPr>
      <p:grpSpPr>
        <a:xfrm>
          <a:off x="0" y="0"/>
          <a:ext cx="0" cy="0"/>
          <a:chOff x="0" y="0"/>
          <a:chExt cx="0" cy="0"/>
        </a:xfrm>
      </p:grpSpPr>
      <p:sp>
        <p:nvSpPr>
          <p:cNvPr id="275" name="Google Shape;275;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Appendix</a:t>
            </a:r>
            <a:endParaRPr sz="3000" b="1" dirty="0">
              <a:solidFill>
                <a:srgbClr val="FFFFFF"/>
              </a:solidFill>
              <a:latin typeface="Open Sans"/>
              <a:ea typeface="Open Sans"/>
              <a:cs typeface="Open Sans"/>
              <a:sym typeface="Open Sans"/>
            </a:endParaRPr>
          </a:p>
        </p:txBody>
      </p:sp>
      <p:sp>
        <p:nvSpPr>
          <p:cNvPr id="276" name="Google Shape;276;p65"/>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4"/>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4"/>
          <p:cNvSpPr txBox="1">
            <a:spLocks noGrp="1"/>
          </p:cNvSpPr>
          <p:nvPr>
            <p:ph type="title"/>
          </p:nvPr>
        </p:nvSpPr>
        <p:spPr>
          <a:xfrm>
            <a:off x="264945" y="2709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dirty="0">
                <a:solidFill>
                  <a:srgbClr val="2E3D49"/>
                </a:solidFill>
              </a:rPr>
              <a:t>Select KPIs for Flyber Analyses</a:t>
            </a:r>
            <a:endParaRPr sz="4000" b="1" dirty="0">
              <a:solidFill>
                <a:srgbClr val="2E3D49"/>
              </a:solidFill>
            </a:endParaRPr>
          </a:p>
        </p:txBody>
      </p:sp>
      <p:sp>
        <p:nvSpPr>
          <p:cNvPr id="202" name="Google Shape;202;p54"/>
          <p:cNvSpPr txBox="1">
            <a:spLocks noGrp="1"/>
          </p:cNvSpPr>
          <p:nvPr>
            <p:ph type="body" idx="1"/>
          </p:nvPr>
        </p:nvSpPr>
        <p:spPr>
          <a:xfrm>
            <a:off x="264950" y="2121825"/>
            <a:ext cx="7345600" cy="7665604"/>
          </a:xfrm>
          <a:prstGeom prst="rect">
            <a:avLst/>
          </a:prstGeom>
        </p:spPr>
        <p:txBody>
          <a:bodyPr spcFirstLastPara="1" wrap="square" lIns="91425" tIns="91425" rIns="91425" bIns="91425" anchor="t" anchorCtr="0">
            <a:noAutofit/>
          </a:bodyPr>
          <a:lstStyle/>
          <a:p>
            <a:pPr lvl="1"/>
            <a:r>
              <a:rPr lang="en-GB" b="1" dirty="0"/>
              <a:t>Retention</a:t>
            </a:r>
            <a:endParaRPr lang="en-GB" dirty="0"/>
          </a:p>
          <a:p>
            <a:pPr lvl="2"/>
            <a:r>
              <a:rPr lang="en-GB" dirty="0"/>
              <a:t>KPI 4 - ratio of users that search and make a ride</a:t>
            </a:r>
          </a:p>
          <a:p>
            <a:pPr lvl="3"/>
            <a:r>
              <a:rPr lang="en-GB" dirty="0"/>
              <a:t>Calculation: overall rides count per ride event / overall rides count per search event  in the same period of time </a:t>
            </a:r>
          </a:p>
          <a:p>
            <a:pPr lvl="2"/>
            <a:r>
              <a:rPr lang="en-GB" dirty="0"/>
              <a:t>KPI 5 - ride frequency by neighbourhood</a:t>
            </a:r>
          </a:p>
          <a:p>
            <a:pPr lvl="3"/>
            <a:r>
              <a:rPr lang="en-GB" dirty="0"/>
              <a:t>Calculation: overall rides count per neighbourhood (considering the ride event) in a period of time</a:t>
            </a:r>
          </a:p>
          <a:p>
            <a:pPr lvl="1"/>
            <a:r>
              <a:rPr lang="en-GB" b="1" dirty="0"/>
              <a:t>Revenue:</a:t>
            </a:r>
          </a:p>
          <a:p>
            <a:pPr lvl="2"/>
            <a:r>
              <a:rPr lang="pt-PT" dirty="0"/>
              <a:t>N/A</a:t>
            </a:r>
          </a:p>
          <a:p>
            <a:pPr lvl="1"/>
            <a:r>
              <a:rPr lang="en-GB" b="1" dirty="0"/>
              <a:t>Referral</a:t>
            </a:r>
          </a:p>
          <a:p>
            <a:pPr lvl="2"/>
            <a:r>
              <a:rPr lang="en-GB" dirty="0"/>
              <a:t>N/A</a:t>
            </a:r>
          </a:p>
        </p:txBody>
      </p:sp>
    </p:spTree>
    <p:extLst>
      <p:ext uri="{BB962C8B-B14F-4D97-AF65-F5344CB8AC3E}">
        <p14:creationId xmlns:p14="http://schemas.microsoft.com/office/powerpoint/2010/main" val="4009588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2E3D49"/>
                </a:solidFill>
              </a:rPr>
              <a:t>Additional Info</a:t>
            </a:r>
            <a:endParaRPr sz="4000" b="1">
              <a:solidFill>
                <a:srgbClr val="2E3D49"/>
              </a:solidFill>
            </a:endParaRPr>
          </a:p>
        </p:txBody>
      </p:sp>
      <p:sp>
        <p:nvSpPr>
          <p:cNvPr id="282" name="Google Shape;282;p6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PT" b="1" dirty="0" err="1">
                <a:solidFill>
                  <a:srgbClr val="525C65"/>
                </a:solidFill>
                <a:highlight>
                  <a:schemeClr val="lt1"/>
                </a:highlight>
              </a:rPr>
              <a:t>Tableau</a:t>
            </a:r>
            <a:r>
              <a:rPr lang="pt-PT" b="1" dirty="0">
                <a:solidFill>
                  <a:srgbClr val="525C65"/>
                </a:solidFill>
                <a:highlight>
                  <a:schemeClr val="lt1"/>
                </a:highlight>
              </a:rPr>
              <a:t> </a:t>
            </a:r>
            <a:r>
              <a:rPr lang="pt-PT" b="1" dirty="0" err="1">
                <a:solidFill>
                  <a:srgbClr val="525C65"/>
                </a:solidFill>
                <a:highlight>
                  <a:schemeClr val="lt1"/>
                </a:highlight>
              </a:rPr>
              <a:t>Viz</a:t>
            </a:r>
            <a:r>
              <a:rPr lang="pt-PT" b="1" dirty="0">
                <a:solidFill>
                  <a:srgbClr val="525C65"/>
                </a:solidFill>
                <a:highlight>
                  <a:schemeClr val="lt1"/>
                </a:highlight>
              </a:rPr>
              <a:t>: </a:t>
            </a:r>
            <a:r>
              <a:rPr lang="en-GB" i="1" dirty="0">
                <a:solidFill>
                  <a:srgbClr val="525C65"/>
                </a:solidFill>
                <a:latin typeface="Open Sans Light"/>
                <a:ea typeface="Open Sans Light"/>
                <a:cs typeface="Open Sans Light"/>
                <a:sym typeface="Open Sans Light"/>
                <a:hlinkClick r:id="rId3"/>
              </a:rPr>
              <a:t>https://public.tableau.com/app/profile/s.rgio.da.costa</a:t>
            </a:r>
            <a:endParaRPr lang="en-GB" i="1" dirty="0">
              <a:solidFill>
                <a:srgbClr val="525C65"/>
              </a:solidFill>
              <a:latin typeface="Open Sans Light"/>
              <a:ea typeface="Open Sans Light"/>
              <a:cs typeface="Open Sans Light"/>
              <a:sym typeface="Open Sans Light"/>
            </a:endParaRPr>
          </a:p>
          <a:p>
            <a:pPr marL="0" lvl="0" indent="0" algn="l" rtl="0">
              <a:spcBef>
                <a:spcPts val="0"/>
              </a:spcBef>
              <a:spcAft>
                <a:spcPts val="0"/>
              </a:spcAft>
              <a:buClr>
                <a:schemeClr val="dk1"/>
              </a:buClr>
              <a:buSzPts val="1100"/>
              <a:buFont typeface="Arial"/>
              <a:buNone/>
            </a:pPr>
            <a:endParaRPr i="1" dirty="0">
              <a:solidFill>
                <a:srgbClr val="525C65"/>
              </a:solidFill>
              <a:highlight>
                <a:srgbClr val="FFFFFF"/>
              </a:highlight>
              <a:latin typeface="Open Sans Light"/>
              <a:ea typeface="Open Sans Light"/>
              <a:cs typeface="Open Sans Light"/>
              <a:sym typeface="Open Sans Light"/>
            </a:endParaRPr>
          </a:p>
          <a:p>
            <a:pPr marL="0" indent="0">
              <a:buClr>
                <a:schemeClr val="dk1"/>
              </a:buClr>
              <a:buSzPts val="1100"/>
              <a:buNone/>
            </a:pPr>
            <a:r>
              <a:rPr lang="en" b="1" dirty="0">
                <a:solidFill>
                  <a:srgbClr val="525C65"/>
                </a:solidFill>
                <a:highlight>
                  <a:schemeClr val="lt1"/>
                </a:highlight>
                <a:sym typeface="Open Sans Light"/>
              </a:rPr>
              <a:t>T-Test tool: </a:t>
            </a:r>
            <a:r>
              <a:rPr lang="pt-PT" i="1" dirty="0">
                <a:solidFill>
                  <a:srgbClr val="525C65"/>
                </a:solidFill>
                <a:latin typeface="Open Sans Light"/>
                <a:ea typeface="Open Sans Light"/>
                <a:cs typeface="Open Sans Light"/>
                <a:sym typeface="Open Sans Light"/>
                <a:hlinkClick r:id="rId4">
                  <a:extLst>
                    <a:ext uri="{A12FA001-AC4F-418D-AE19-62706E023703}">
                      <ahyp:hlinkClr xmlns:ahyp="http://schemas.microsoft.com/office/drawing/2018/hyperlinkcolor" val="tx"/>
                    </a:ext>
                  </a:extLst>
                </a:hlinkClick>
              </a:rPr>
              <a:t>https://abtestguide.com</a:t>
            </a:r>
            <a:r>
              <a:rPr lang="pt-PT" i="1">
                <a:solidFill>
                  <a:srgbClr val="525C65"/>
                </a:solidFill>
                <a:latin typeface="Open Sans Light"/>
                <a:ea typeface="Open Sans Light"/>
                <a:cs typeface="Open Sans Light"/>
                <a:sym typeface="Open Sans Light"/>
                <a:hlinkClick r:id="rId4">
                  <a:extLst>
                    <a:ext uri="{A12FA001-AC4F-418D-AE19-62706E023703}">
                      <ahyp:hlinkClr xmlns:ahyp="http://schemas.microsoft.com/office/drawing/2018/hyperlinkcolor" val="tx"/>
                    </a:ext>
                  </a:extLst>
                </a:hlinkClick>
              </a:rPr>
              <a:t>/calc</a:t>
            </a:r>
            <a:endParaRPr lang="pt-PT" i="1" dirty="0">
              <a:solidFill>
                <a:srgbClr val="525C65"/>
              </a:solidFill>
              <a:latin typeface="Open Sans Light"/>
              <a:ea typeface="Open Sans Light"/>
              <a:cs typeface="Open Sans Light"/>
              <a:sym typeface="Open Sans Light"/>
            </a:endParaRPr>
          </a:p>
          <a:p>
            <a:pPr marL="0" indent="0">
              <a:buClr>
                <a:schemeClr val="dk1"/>
              </a:buClr>
              <a:buSzPts val="1100"/>
              <a:buNone/>
            </a:pPr>
            <a:endParaRPr lang="pt-PT" i="1" dirty="0">
              <a:solidFill>
                <a:srgbClr val="525C65"/>
              </a:solidFill>
              <a:latin typeface="Open Sans Light"/>
              <a:ea typeface="Open Sans Light"/>
              <a:cs typeface="Open Sans Light"/>
              <a:sym typeface="Open Sans Light"/>
            </a:endParaRPr>
          </a:p>
          <a:p>
            <a:pPr marL="0" indent="0">
              <a:spcBef>
                <a:spcPts val="1600"/>
              </a:spcBef>
              <a:buNone/>
            </a:pPr>
            <a:endParaRPr lang="pt-PT" dirty="0">
              <a:solidFill>
                <a:srgbClr val="3C4043"/>
              </a:solidFill>
              <a:highlight>
                <a:srgbClr val="FFFFFF"/>
              </a:highlight>
              <a:latin typeface="Open Sans Light"/>
              <a:ea typeface="Open Sans Light"/>
              <a:cs typeface="Open Sans Light"/>
              <a:sym typeface="Open Sans Light"/>
            </a:endParaRPr>
          </a:p>
          <a:p>
            <a:pPr marL="0" lvl="0" indent="0" algn="l" rtl="0">
              <a:spcBef>
                <a:spcPts val="1600"/>
              </a:spcBef>
              <a:spcAft>
                <a:spcPts val="0"/>
              </a:spcAft>
              <a:buNone/>
            </a:pPr>
            <a:br>
              <a:rPr lang="en" i="1" dirty="0">
                <a:solidFill>
                  <a:srgbClr val="525C65"/>
                </a:solidFill>
                <a:highlight>
                  <a:srgbClr val="FFFFFF"/>
                </a:highlight>
                <a:latin typeface="Open Sans Light"/>
                <a:ea typeface="Open Sans Light"/>
                <a:cs typeface="Open Sans Light"/>
                <a:sym typeface="Open Sans Light"/>
              </a:rPr>
            </a:br>
            <a:endParaRPr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1600"/>
              </a:spcAft>
              <a:buNone/>
            </a:pPr>
            <a:endParaRPr i="1" dirty="0">
              <a:solidFill>
                <a:srgbClr val="525C65"/>
              </a:solidFill>
              <a:highlight>
                <a:srgbClr val="FFFFFF"/>
              </a:highlight>
              <a:latin typeface="Open Sans Light"/>
              <a:ea typeface="Open Sans Light"/>
              <a:cs typeface="Open Sans Light"/>
              <a:sym typeface="Open Sans Light"/>
            </a:endParaRPr>
          </a:p>
        </p:txBody>
      </p:sp>
      <p:sp>
        <p:nvSpPr>
          <p:cNvPr id="283" name="Google Shape;283;p66"/>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4"/>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4"/>
          <p:cNvSpPr txBox="1">
            <a:spLocks noGrp="1"/>
          </p:cNvSpPr>
          <p:nvPr>
            <p:ph type="title"/>
          </p:nvPr>
        </p:nvSpPr>
        <p:spPr>
          <a:xfrm>
            <a:off x="264945" y="2709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dirty="0">
                <a:solidFill>
                  <a:srgbClr val="2E3D49"/>
                </a:solidFill>
              </a:rPr>
              <a:t>Select KPIs for Flyber Analyses</a:t>
            </a:r>
            <a:endParaRPr sz="4000" b="1" dirty="0">
              <a:solidFill>
                <a:srgbClr val="2E3D49"/>
              </a:solidFill>
            </a:endParaRPr>
          </a:p>
        </p:txBody>
      </p:sp>
      <p:sp>
        <p:nvSpPr>
          <p:cNvPr id="202" name="Google Shape;202;p54"/>
          <p:cNvSpPr txBox="1">
            <a:spLocks noGrp="1"/>
          </p:cNvSpPr>
          <p:nvPr>
            <p:ph type="body" idx="1"/>
          </p:nvPr>
        </p:nvSpPr>
        <p:spPr>
          <a:xfrm>
            <a:off x="264950" y="2121825"/>
            <a:ext cx="7242600" cy="7665604"/>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GB" dirty="0"/>
              <a:t>There are other important KPIs for Flyber that fall into the above categories that cannot be calculated as there is no data available in the data set:</a:t>
            </a:r>
          </a:p>
          <a:p>
            <a:pPr lvl="1"/>
            <a:r>
              <a:rPr lang="en-GB" b="1" dirty="0"/>
              <a:t>Acquisition</a:t>
            </a:r>
          </a:p>
          <a:p>
            <a:pPr lvl="2"/>
            <a:r>
              <a:rPr lang="en-GB" dirty="0"/>
              <a:t>number of new users per day, per week, per month, …</a:t>
            </a:r>
          </a:p>
          <a:p>
            <a:pPr lvl="1"/>
            <a:r>
              <a:rPr lang="en-GB" b="1" dirty="0"/>
              <a:t>Activation</a:t>
            </a:r>
          </a:p>
          <a:p>
            <a:pPr lvl="2"/>
            <a:r>
              <a:rPr lang="en-GB" dirty="0"/>
              <a:t>The time users spend searching on the first visit, …</a:t>
            </a:r>
            <a:br>
              <a:rPr lang="en-GB" dirty="0"/>
            </a:br>
            <a:endParaRPr lang="en-GB" dirty="0"/>
          </a:p>
          <a:p>
            <a:pPr lvl="1"/>
            <a:r>
              <a:rPr lang="en-GB" b="1" dirty="0"/>
              <a:t>Retention</a:t>
            </a:r>
          </a:p>
          <a:p>
            <a:pPr lvl="2"/>
            <a:r>
              <a:rPr lang="en-GB" dirty="0"/>
              <a:t>The average time length a user remains a customer, The number of users who renew their subscriptions, The number of repeat users, The number of users support tickets/complaints, ratio of Day/week/month/quarterly ride cancellation, …</a:t>
            </a:r>
          </a:p>
          <a:p>
            <a:pPr lvl="1"/>
            <a:r>
              <a:rPr lang="en-GB" b="1" dirty="0"/>
              <a:t>Revenue:</a:t>
            </a:r>
          </a:p>
          <a:p>
            <a:pPr lvl="2"/>
            <a:r>
              <a:rPr lang="pt-PT" dirty="0" err="1"/>
              <a:t>Customer</a:t>
            </a:r>
            <a:r>
              <a:rPr lang="pt-PT" dirty="0"/>
              <a:t> </a:t>
            </a:r>
            <a:r>
              <a:rPr lang="pt-PT" dirty="0" err="1"/>
              <a:t>Acquisition</a:t>
            </a:r>
            <a:r>
              <a:rPr lang="pt-PT" dirty="0"/>
              <a:t> </a:t>
            </a:r>
            <a:r>
              <a:rPr lang="pt-PT" dirty="0" err="1"/>
              <a:t>Cost</a:t>
            </a:r>
            <a:r>
              <a:rPr lang="pt-PT" dirty="0"/>
              <a:t> (CAC), </a:t>
            </a:r>
            <a:r>
              <a:rPr lang="pt-PT" dirty="0" err="1"/>
              <a:t>Customer</a:t>
            </a:r>
            <a:r>
              <a:rPr lang="pt-PT" dirty="0"/>
              <a:t> </a:t>
            </a:r>
            <a:r>
              <a:rPr lang="pt-PT" dirty="0" err="1"/>
              <a:t>Lifetime</a:t>
            </a:r>
            <a:r>
              <a:rPr lang="pt-PT" dirty="0"/>
              <a:t> </a:t>
            </a:r>
            <a:r>
              <a:rPr lang="pt-PT" dirty="0" err="1"/>
              <a:t>Value</a:t>
            </a:r>
            <a:r>
              <a:rPr lang="pt-PT" dirty="0"/>
              <a:t> (LTV), </a:t>
            </a:r>
            <a:r>
              <a:rPr lang="pt-PT" dirty="0" err="1"/>
              <a:t>Average</a:t>
            </a:r>
            <a:r>
              <a:rPr lang="pt-PT" dirty="0"/>
              <a:t> </a:t>
            </a:r>
            <a:r>
              <a:rPr lang="pt-PT" dirty="0" err="1"/>
              <a:t>Revenue</a:t>
            </a:r>
            <a:r>
              <a:rPr lang="pt-PT" dirty="0"/>
              <a:t> per </a:t>
            </a:r>
            <a:r>
              <a:rPr lang="pt-PT" dirty="0" err="1"/>
              <a:t>User</a:t>
            </a:r>
            <a:r>
              <a:rPr lang="pt-PT" dirty="0"/>
              <a:t> (ARPU), </a:t>
            </a:r>
            <a:r>
              <a:rPr lang="pt-PT" dirty="0" err="1"/>
              <a:t>Revenue</a:t>
            </a:r>
            <a:r>
              <a:rPr lang="pt-PT" dirty="0"/>
              <a:t> per </a:t>
            </a:r>
            <a:r>
              <a:rPr lang="pt-PT" dirty="0" err="1"/>
              <a:t>Month</a:t>
            </a:r>
            <a:r>
              <a:rPr lang="pt-PT" dirty="0"/>
              <a:t>, ...</a:t>
            </a:r>
          </a:p>
          <a:p>
            <a:pPr lvl="1"/>
            <a:r>
              <a:rPr lang="en-GB" b="1" dirty="0"/>
              <a:t>Referral</a:t>
            </a:r>
          </a:p>
          <a:p>
            <a:pPr lvl="2"/>
            <a:r>
              <a:rPr lang="pt-PT" dirty="0"/>
              <a:t>NPS, </a:t>
            </a:r>
            <a:r>
              <a:rPr lang="pt-PT" dirty="0" err="1"/>
              <a:t>Customer</a:t>
            </a:r>
            <a:r>
              <a:rPr lang="pt-PT" dirty="0"/>
              <a:t> </a:t>
            </a:r>
            <a:r>
              <a:rPr lang="pt-PT" dirty="0" err="1"/>
              <a:t>Satisfaction</a:t>
            </a:r>
            <a:r>
              <a:rPr lang="pt-PT" dirty="0"/>
              <a:t>, </a:t>
            </a:r>
            <a:r>
              <a:rPr lang="pt-PT" dirty="0" err="1"/>
              <a:t>Customer</a:t>
            </a:r>
            <a:r>
              <a:rPr lang="pt-PT" dirty="0"/>
              <a:t> </a:t>
            </a:r>
            <a:r>
              <a:rPr lang="pt-PT" dirty="0" err="1"/>
              <a:t>Effort</a:t>
            </a:r>
            <a:r>
              <a:rPr lang="pt-PT" dirty="0"/>
              <a:t> Score, Trust </a:t>
            </a:r>
            <a:r>
              <a:rPr lang="pt-PT" dirty="0" err="1"/>
              <a:t>Index</a:t>
            </a:r>
            <a:r>
              <a:rPr lang="pt-PT" dirty="0"/>
              <a:t>, ...</a:t>
            </a:r>
            <a:endParaRPr lang="en" dirty="0"/>
          </a:p>
          <a:p>
            <a:pPr marL="0" lvl="0" indent="0">
              <a:spcBef>
                <a:spcPts val="1600"/>
              </a:spcBef>
              <a:spcAft>
                <a:spcPts val="1600"/>
              </a:spcAft>
              <a:buNone/>
            </a:pPr>
            <a:endParaRPr dirty="0"/>
          </a:p>
        </p:txBody>
      </p:sp>
    </p:spTree>
    <p:extLst>
      <p:ext uri="{BB962C8B-B14F-4D97-AF65-F5344CB8AC3E}">
        <p14:creationId xmlns:p14="http://schemas.microsoft.com/office/powerpoint/2010/main" val="195687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55"/>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55"/>
          <p:cNvPicPr preferRelativeResize="0"/>
          <p:nvPr/>
        </p:nvPicPr>
        <p:blipFill>
          <a:blip r:embed="rId3">
            <a:alphaModFix/>
          </a:blip>
          <a:stretch>
            <a:fillRect/>
          </a:stretch>
        </p:blipFill>
        <p:spPr>
          <a:xfrm>
            <a:off x="50" y="3469810"/>
            <a:ext cx="7772401" cy="4462581"/>
          </a:xfrm>
          <a:prstGeom prst="rect">
            <a:avLst/>
          </a:prstGeom>
          <a:noFill/>
          <a:ln>
            <a:noFill/>
          </a:ln>
        </p:spPr>
      </p:pic>
      <p:sp>
        <p:nvSpPr>
          <p:cNvPr id="209" name="Google Shape;209;p55"/>
          <p:cNvSpPr txBox="1">
            <a:spLocks noGrp="1"/>
          </p:cNvSpPr>
          <p:nvPr>
            <p:ph type="title"/>
          </p:nvPr>
        </p:nvSpPr>
        <p:spPr>
          <a:xfrm>
            <a:off x="264945" y="2709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2E3D49"/>
                </a:solidFill>
              </a:rPr>
              <a:t>Describe the First Multivariate Experiment</a:t>
            </a:r>
            <a:endParaRPr sz="4000" b="1">
              <a:solidFill>
                <a:srgbClr val="2E3D49"/>
              </a:solidFill>
            </a:endParaRPr>
          </a:p>
          <a:p>
            <a:pPr marL="0" lvl="0" indent="0" algn="l" rtl="0">
              <a:spcBef>
                <a:spcPts val="0"/>
              </a:spcBef>
              <a:spcAft>
                <a:spcPts val="0"/>
              </a:spcAft>
              <a:buNone/>
            </a:pPr>
            <a:endParaRPr/>
          </a:p>
        </p:txBody>
      </p:sp>
      <p:sp>
        <p:nvSpPr>
          <p:cNvPr id="210" name="Google Shape;210;p55"/>
          <p:cNvSpPr txBox="1">
            <a:spLocks noGrp="1"/>
          </p:cNvSpPr>
          <p:nvPr>
            <p:ph type="body" idx="1"/>
          </p:nvPr>
        </p:nvSpPr>
        <p:spPr>
          <a:xfrm>
            <a:off x="264945" y="1945791"/>
            <a:ext cx="7242600" cy="6239700"/>
          </a:xfrm>
          <a:prstGeom prst="rect">
            <a:avLst/>
          </a:prstGeom>
        </p:spPr>
        <p:txBody>
          <a:bodyPr spcFirstLastPara="1" wrap="square" lIns="91425" tIns="91425" rIns="91425" bIns="91425" anchor="t" anchorCtr="0">
            <a:noAutofit/>
          </a:bodyPr>
          <a:lstStyle/>
          <a:p>
            <a:pPr marL="114300" lvl="0" indent="0">
              <a:buClr>
                <a:srgbClr val="525C65"/>
              </a:buClr>
              <a:buNone/>
            </a:pPr>
            <a:r>
              <a:rPr lang="en-GB" dirty="0">
                <a:solidFill>
                  <a:srgbClr val="525C65"/>
                </a:solidFill>
              </a:rPr>
              <a:t>In the multivariate experiments different elements will be tested. Let's consider the images below: </a:t>
            </a: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0"/>
              </a:spcAft>
              <a:buNone/>
            </a:pPr>
            <a:br>
              <a:rPr lang="en" sz="2200" i="1" dirty="0">
                <a:solidFill>
                  <a:srgbClr val="525C65"/>
                </a:solidFill>
                <a:highlight>
                  <a:srgbClr val="FFFFFF"/>
                </a:highlight>
                <a:latin typeface="Open Sans Light"/>
                <a:ea typeface="Open Sans Light"/>
                <a:cs typeface="Open Sans Light"/>
                <a:sym typeface="Open Sans Light"/>
              </a:rPr>
            </a:b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1600"/>
              </a:spcAft>
              <a:buNone/>
            </a:pPr>
            <a:endParaRPr sz="2200" i="1" dirty="0">
              <a:solidFill>
                <a:srgbClr val="525C65"/>
              </a:solidFill>
              <a:highlight>
                <a:srgbClr val="FFFFFF"/>
              </a:highlight>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55"/>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5"/>
          <p:cNvSpPr txBox="1">
            <a:spLocks noGrp="1"/>
          </p:cNvSpPr>
          <p:nvPr>
            <p:ph type="title"/>
          </p:nvPr>
        </p:nvSpPr>
        <p:spPr>
          <a:xfrm>
            <a:off x="264945" y="2709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dirty="0">
                <a:solidFill>
                  <a:srgbClr val="2E3D49"/>
                </a:solidFill>
              </a:rPr>
              <a:t>Describe the First Multivariate Experiment</a:t>
            </a:r>
            <a:endParaRPr sz="4000" b="1" dirty="0">
              <a:solidFill>
                <a:srgbClr val="2E3D49"/>
              </a:solidFill>
            </a:endParaRPr>
          </a:p>
          <a:p>
            <a:pPr marL="0" lvl="0" indent="0" algn="l" rtl="0">
              <a:spcBef>
                <a:spcPts val="0"/>
              </a:spcBef>
              <a:spcAft>
                <a:spcPts val="0"/>
              </a:spcAft>
              <a:buNone/>
            </a:pPr>
            <a:endParaRPr dirty="0"/>
          </a:p>
        </p:txBody>
      </p:sp>
      <p:sp>
        <p:nvSpPr>
          <p:cNvPr id="210" name="Google Shape;210;p55"/>
          <p:cNvSpPr txBox="1">
            <a:spLocks noGrp="1"/>
          </p:cNvSpPr>
          <p:nvPr>
            <p:ph type="body" idx="1"/>
          </p:nvPr>
        </p:nvSpPr>
        <p:spPr>
          <a:xfrm>
            <a:off x="264945" y="1945791"/>
            <a:ext cx="7242600" cy="6239700"/>
          </a:xfrm>
          <a:prstGeom prst="rect">
            <a:avLst/>
          </a:prstGeom>
        </p:spPr>
        <p:txBody>
          <a:bodyPr spcFirstLastPara="1" wrap="square" lIns="91425" tIns="91425" rIns="91425" bIns="91425" anchor="t" anchorCtr="0">
            <a:noAutofit/>
          </a:bodyPr>
          <a:lstStyle/>
          <a:p>
            <a:pPr marL="114300" lvl="0" indent="0">
              <a:buClr>
                <a:srgbClr val="525C65"/>
              </a:buClr>
              <a:buNone/>
            </a:pPr>
            <a:r>
              <a:rPr lang="en-GB" dirty="0">
                <a:solidFill>
                  <a:srgbClr val="525C65"/>
                </a:solidFill>
              </a:rPr>
              <a:t>In the </a:t>
            </a:r>
            <a:r>
              <a:rPr lang="en-GB" b="1" dirty="0">
                <a:solidFill>
                  <a:srgbClr val="525C65"/>
                </a:solidFill>
              </a:rPr>
              <a:t>multivariate experiments </a:t>
            </a:r>
            <a:r>
              <a:rPr lang="en-GB" dirty="0">
                <a:solidFill>
                  <a:srgbClr val="525C65"/>
                </a:solidFill>
              </a:rPr>
              <a:t>different elements will be tested. </a:t>
            </a:r>
            <a:endParaRPr lang="en-GB" sz="2200" i="1" dirty="0">
              <a:solidFill>
                <a:srgbClr val="525C65"/>
              </a:solidFill>
              <a:highlight>
                <a:srgbClr val="FFFFFF"/>
              </a:highlight>
              <a:latin typeface="Open Sans Light"/>
              <a:ea typeface="Open Sans Light"/>
              <a:cs typeface="Open Sans Light"/>
              <a:sym typeface="Open Sans Light"/>
            </a:endParaRPr>
          </a:p>
          <a:p>
            <a:pPr marL="114300" lvl="0" indent="0">
              <a:buClr>
                <a:srgbClr val="525C65"/>
              </a:buClr>
              <a:buNone/>
            </a:pPr>
            <a:endParaRPr lang="en-GB" sz="2200" i="1" dirty="0">
              <a:solidFill>
                <a:srgbClr val="525C65"/>
              </a:solidFill>
              <a:highlight>
                <a:srgbClr val="FFFFFF"/>
              </a:highlight>
              <a:latin typeface="Open Sans Light"/>
              <a:ea typeface="Open Sans Light"/>
              <a:cs typeface="Open Sans Light"/>
              <a:sym typeface="Open Sans Light"/>
            </a:endParaRPr>
          </a:p>
          <a:p>
            <a:pPr marL="114300" lvl="0" indent="0">
              <a:buClr>
                <a:srgbClr val="525C65"/>
              </a:buClr>
              <a:buNone/>
            </a:pPr>
            <a:r>
              <a:rPr lang="en-GB" dirty="0">
                <a:solidFill>
                  <a:srgbClr val="525C65"/>
                </a:solidFill>
                <a:sym typeface="Open Sans Light"/>
              </a:rPr>
              <a:t>Based on the image presented above, it is possible to identify the </a:t>
            </a:r>
            <a:r>
              <a:rPr lang="en-GB" b="1" dirty="0">
                <a:solidFill>
                  <a:srgbClr val="525C65"/>
                </a:solidFill>
                <a:sym typeface="Open Sans Light"/>
              </a:rPr>
              <a:t>two variables that are considered </a:t>
            </a:r>
            <a:r>
              <a:rPr lang="en-GB" dirty="0">
                <a:solidFill>
                  <a:srgbClr val="525C65"/>
                </a:solidFill>
                <a:sym typeface="Open Sans Light"/>
              </a:rPr>
              <a:t>in the multivariate experiment:</a:t>
            </a:r>
          </a:p>
          <a:p>
            <a:pPr>
              <a:buClr>
                <a:srgbClr val="525C65"/>
              </a:buClr>
              <a:buFont typeface="+mj-lt"/>
              <a:buAutoNum type="arabicPeriod"/>
            </a:pPr>
            <a:r>
              <a:rPr lang="en-GB" dirty="0">
                <a:solidFill>
                  <a:srgbClr val="525C65"/>
                </a:solidFill>
                <a:sym typeface="Open Sans Light"/>
              </a:rPr>
              <a:t>the text field "</a:t>
            </a:r>
            <a:r>
              <a:rPr lang="en-GB" b="1" i="1" dirty="0">
                <a:solidFill>
                  <a:srgbClr val="525C65"/>
                </a:solidFill>
                <a:sym typeface="Open Sans Light"/>
              </a:rPr>
              <a:t>Tip Included</a:t>
            </a:r>
            <a:r>
              <a:rPr lang="en-GB" dirty="0">
                <a:solidFill>
                  <a:srgbClr val="525C65"/>
                </a:solidFill>
                <a:sym typeface="Open Sans Light"/>
              </a:rPr>
              <a:t>"</a:t>
            </a:r>
          </a:p>
          <a:p>
            <a:pPr>
              <a:buClr>
                <a:srgbClr val="525C65"/>
              </a:buClr>
              <a:buFont typeface="+mj-lt"/>
              <a:buAutoNum type="arabicPeriod"/>
            </a:pPr>
            <a:r>
              <a:rPr lang="en-GB" dirty="0">
                <a:solidFill>
                  <a:srgbClr val="525C65"/>
                </a:solidFill>
                <a:sym typeface="Open Sans Light"/>
              </a:rPr>
              <a:t>the text on the button (Value 1: "</a:t>
            </a:r>
            <a:r>
              <a:rPr lang="en-GB" b="1" i="1" dirty="0">
                <a:solidFill>
                  <a:srgbClr val="525C65"/>
                </a:solidFill>
                <a:sym typeface="Open Sans Light"/>
              </a:rPr>
              <a:t>Fly Now</a:t>
            </a:r>
            <a:r>
              <a:rPr lang="en-GB" dirty="0">
                <a:solidFill>
                  <a:srgbClr val="525C65"/>
                </a:solidFill>
                <a:sym typeface="Open Sans Light"/>
              </a:rPr>
              <a:t>" | Value 2: "</a:t>
            </a:r>
            <a:r>
              <a:rPr lang="en-GB" b="1" i="1" dirty="0">
                <a:solidFill>
                  <a:srgbClr val="525C65"/>
                </a:solidFill>
                <a:sym typeface="Open Sans Light"/>
              </a:rPr>
              <a:t>Book Flight</a:t>
            </a:r>
            <a:r>
              <a:rPr lang="en-GB" dirty="0">
                <a:solidFill>
                  <a:srgbClr val="525C65"/>
                </a:solidFill>
                <a:sym typeface="Open Sans Light"/>
              </a:rPr>
              <a:t>").</a:t>
            </a:r>
          </a:p>
          <a:p>
            <a:pPr>
              <a:buClr>
                <a:srgbClr val="525C65"/>
              </a:buClr>
              <a:buFont typeface="+mj-lt"/>
              <a:buAutoNum type="arabicPeriod"/>
            </a:pPr>
            <a:endParaRPr lang="en-GB" sz="2200" i="1" dirty="0">
              <a:solidFill>
                <a:srgbClr val="525C65"/>
              </a:solidFill>
              <a:highlight>
                <a:srgbClr val="FFFFFF"/>
              </a:highlight>
              <a:latin typeface="Open Sans Light"/>
              <a:ea typeface="Open Sans Light"/>
              <a:cs typeface="Open Sans Light"/>
              <a:sym typeface="Open Sans Light"/>
            </a:endParaRPr>
          </a:p>
          <a:p>
            <a:pPr marL="114300" indent="0">
              <a:buClr>
                <a:srgbClr val="525C65"/>
              </a:buClr>
              <a:buNone/>
            </a:pPr>
            <a:r>
              <a:rPr lang="en-GB" dirty="0">
                <a:solidFill>
                  <a:srgbClr val="525C65"/>
                </a:solidFill>
                <a:sym typeface="Open Sans Light"/>
              </a:rPr>
              <a:t>Experiments group:</a:t>
            </a:r>
            <a:endParaRPr lang="en" sz="2200" i="1" dirty="0">
              <a:solidFill>
                <a:srgbClr val="525C65"/>
              </a:solidFill>
              <a:highlight>
                <a:srgbClr val="FFFFFF"/>
              </a:highlight>
              <a:latin typeface="Open Sans Light"/>
              <a:ea typeface="Open Sans Light"/>
              <a:cs typeface="Open Sans Light"/>
              <a:sym typeface="Open Sans Light"/>
            </a:endParaRPr>
          </a:p>
          <a:p>
            <a:pPr>
              <a:buClr>
                <a:srgbClr val="525C65"/>
              </a:buClr>
            </a:pPr>
            <a:r>
              <a:rPr lang="en-GB" b="1" dirty="0">
                <a:solidFill>
                  <a:srgbClr val="525C65"/>
                </a:solidFill>
              </a:rPr>
              <a:t>Control</a:t>
            </a:r>
            <a:r>
              <a:rPr lang="en-GB" dirty="0">
                <a:solidFill>
                  <a:srgbClr val="525C65"/>
                </a:solidFill>
              </a:rPr>
              <a:t>: Button with text “Book Flight” and text field “Tip included”</a:t>
            </a:r>
          </a:p>
          <a:p>
            <a:pPr marL="114300" indent="0">
              <a:buClr>
                <a:srgbClr val="525C65"/>
              </a:buClr>
              <a:buNone/>
            </a:pPr>
            <a:endParaRPr lang="en-GB" dirty="0">
              <a:solidFill>
                <a:srgbClr val="525C65"/>
              </a:solidFill>
            </a:endParaRPr>
          </a:p>
          <a:p>
            <a:pPr>
              <a:buClr>
                <a:srgbClr val="525C65"/>
              </a:buClr>
            </a:pPr>
            <a:r>
              <a:rPr lang="en-GB" b="1" dirty="0">
                <a:solidFill>
                  <a:srgbClr val="525C65"/>
                </a:solidFill>
              </a:rPr>
              <a:t>Experiment 1</a:t>
            </a:r>
            <a:r>
              <a:rPr lang="en-GB" dirty="0">
                <a:solidFill>
                  <a:srgbClr val="525C65"/>
                </a:solidFill>
              </a:rPr>
              <a:t>:  Button with text “</a:t>
            </a:r>
            <a:r>
              <a:rPr lang="en-GB" dirty="0">
                <a:solidFill>
                  <a:srgbClr val="525C65"/>
                </a:solidFill>
                <a:sym typeface="Open Sans Light"/>
              </a:rPr>
              <a:t>Fly Now</a:t>
            </a:r>
            <a:r>
              <a:rPr lang="en-GB" dirty="0">
                <a:solidFill>
                  <a:srgbClr val="525C65"/>
                </a:solidFill>
              </a:rPr>
              <a:t>” and text field “Tip included”</a:t>
            </a:r>
          </a:p>
          <a:p>
            <a:pPr marL="114300" indent="0">
              <a:buClr>
                <a:srgbClr val="525C65"/>
              </a:buClr>
              <a:buNone/>
            </a:pPr>
            <a:endParaRPr lang="en-GB" dirty="0">
              <a:solidFill>
                <a:srgbClr val="525C65"/>
              </a:solidFill>
            </a:endParaRPr>
          </a:p>
          <a:p>
            <a:pPr>
              <a:buClr>
                <a:srgbClr val="525C65"/>
              </a:buClr>
            </a:pPr>
            <a:r>
              <a:rPr lang="en-GB" b="1" dirty="0">
                <a:solidFill>
                  <a:srgbClr val="525C65"/>
                </a:solidFill>
              </a:rPr>
              <a:t>Experiment 2</a:t>
            </a:r>
            <a:r>
              <a:rPr lang="en-GB" dirty="0">
                <a:solidFill>
                  <a:srgbClr val="525C65"/>
                </a:solidFill>
              </a:rPr>
              <a:t>: Button with text “Book Flight” without text field</a:t>
            </a:r>
          </a:p>
          <a:p>
            <a:pPr marL="114300" indent="0">
              <a:buClr>
                <a:srgbClr val="525C65"/>
              </a:buClr>
              <a:buNone/>
            </a:pPr>
            <a:endParaRPr lang="en-GB" dirty="0">
              <a:solidFill>
                <a:srgbClr val="525C65"/>
              </a:solidFill>
            </a:endParaRPr>
          </a:p>
          <a:p>
            <a:pPr>
              <a:buClr>
                <a:srgbClr val="525C65"/>
              </a:buClr>
            </a:pPr>
            <a:r>
              <a:rPr lang="en-GB" b="1" dirty="0">
                <a:solidFill>
                  <a:srgbClr val="525C65"/>
                </a:solidFill>
              </a:rPr>
              <a:t>Experiment 3</a:t>
            </a:r>
            <a:r>
              <a:rPr lang="en-GB" dirty="0">
                <a:solidFill>
                  <a:srgbClr val="525C65"/>
                </a:solidFill>
              </a:rPr>
              <a:t>:  Button with text “</a:t>
            </a:r>
            <a:r>
              <a:rPr lang="en-GB" dirty="0">
                <a:solidFill>
                  <a:srgbClr val="525C65"/>
                </a:solidFill>
                <a:sym typeface="Open Sans Light"/>
              </a:rPr>
              <a:t>Fly Now</a:t>
            </a:r>
            <a:r>
              <a:rPr lang="en-GB" dirty="0">
                <a:solidFill>
                  <a:srgbClr val="525C65"/>
                </a:solidFill>
              </a:rPr>
              <a:t>” without text field</a:t>
            </a:r>
          </a:p>
          <a:p>
            <a:pPr marL="114300" indent="0">
              <a:buClr>
                <a:srgbClr val="525C65"/>
              </a:buClr>
              <a:buNone/>
            </a:pPr>
            <a:endParaRPr lang="en-GB" dirty="0">
              <a:solidFill>
                <a:srgbClr val="525C65"/>
              </a:solidFill>
            </a:endParaRPr>
          </a:p>
          <a:p>
            <a:pPr>
              <a:buClr>
                <a:srgbClr val="525C65"/>
              </a:buClr>
              <a:buFont typeface="+mj-lt"/>
              <a:buAutoNum type="arabicPeriod"/>
            </a:pPr>
            <a:endParaRPr lang="en-GB" i="1" dirty="0">
              <a:solidFill>
                <a:srgbClr val="525C65"/>
              </a:solidFill>
            </a:endParaRPr>
          </a:p>
          <a:p>
            <a:pPr marL="114300" indent="0">
              <a:buClr>
                <a:srgbClr val="525C65"/>
              </a:buClr>
              <a:buNone/>
            </a:pPr>
            <a:r>
              <a:rPr lang="en-GB" i="1" dirty="0">
                <a:solidFill>
                  <a:srgbClr val="525C65"/>
                </a:solidFill>
              </a:rPr>
              <a:t>The visualisations presented in this document can be obtained from the public viz of the tableau </a:t>
            </a:r>
            <a:r>
              <a:rPr lang="en-GB" i="1" dirty="0">
                <a:solidFill>
                  <a:srgbClr val="525C65"/>
                </a:solidFill>
                <a:hlinkClick r:id="rId3"/>
              </a:rPr>
              <a:t>here</a:t>
            </a:r>
            <a:r>
              <a:rPr lang="en-GB" i="1" dirty="0">
                <a:solidFill>
                  <a:srgbClr val="525C65"/>
                </a:solidFill>
              </a:rPr>
              <a:t>.</a:t>
            </a:r>
          </a:p>
          <a:p>
            <a:pPr marL="114300" indent="0">
              <a:buClr>
                <a:srgbClr val="525C65"/>
              </a:buClr>
              <a:buNone/>
            </a:pPr>
            <a:endParaRPr lang="en-GB" dirty="0">
              <a:solidFill>
                <a:srgbClr val="525C65"/>
              </a:solidFill>
            </a:endParaRPr>
          </a:p>
          <a:p>
            <a:pPr marL="0" lvl="0" indent="0" algn="l" rtl="0">
              <a:spcBef>
                <a:spcPts val="1600"/>
              </a:spcBef>
              <a:spcAft>
                <a:spcPts val="1600"/>
              </a:spcAft>
              <a:buNone/>
            </a:pPr>
            <a:endParaRPr sz="2200" i="1" dirty="0">
              <a:solidFill>
                <a:srgbClr val="525C65"/>
              </a:solidFill>
              <a:highlight>
                <a:srgbClr val="FFFFFF"/>
              </a:highlight>
              <a:latin typeface="Open Sans Light"/>
              <a:ea typeface="Open Sans Light"/>
              <a:cs typeface="Open Sans Light"/>
              <a:sym typeface="Open Sans Light"/>
            </a:endParaRPr>
          </a:p>
        </p:txBody>
      </p:sp>
    </p:spTree>
    <p:extLst>
      <p:ext uri="{BB962C8B-B14F-4D97-AF65-F5344CB8AC3E}">
        <p14:creationId xmlns:p14="http://schemas.microsoft.com/office/powerpoint/2010/main" val="333444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Review Multivariate Test Results: Visualization</a:t>
            </a:r>
            <a:endParaRPr sz="4000" b="1">
              <a:solidFill>
                <a:srgbClr val="2E3D49"/>
              </a:solidFill>
            </a:endParaRPr>
          </a:p>
        </p:txBody>
      </p:sp>
      <p:sp>
        <p:nvSpPr>
          <p:cNvPr id="216" name="Google Shape;216;p56"/>
          <p:cNvSpPr txBox="1">
            <a:spLocks noGrp="1"/>
          </p:cNvSpPr>
          <p:nvPr>
            <p:ph type="body" idx="1"/>
          </p:nvPr>
        </p:nvSpPr>
        <p:spPr>
          <a:xfrm>
            <a:off x="264945" y="2576629"/>
            <a:ext cx="7242600" cy="6239700"/>
          </a:xfrm>
          <a:prstGeom prst="rect">
            <a:avLst/>
          </a:prstGeom>
        </p:spPr>
        <p:txBody>
          <a:bodyPr spcFirstLastPara="1" wrap="square" lIns="91425" tIns="91425" rIns="91425" bIns="91425" anchor="t" anchorCtr="0">
            <a:noAutofit/>
          </a:bodyPr>
          <a:lstStyle/>
          <a:p>
            <a:pPr marL="88900" lvl="0" indent="0">
              <a:buClr>
                <a:srgbClr val="525C65"/>
              </a:buClr>
              <a:buSzPts val="2200"/>
              <a:buNone/>
            </a:pPr>
            <a:r>
              <a:rPr lang="en-GB" dirty="0">
                <a:solidFill>
                  <a:srgbClr val="525C65"/>
                </a:solidFill>
              </a:rPr>
              <a:t>Using the data provided, it will be possible to </a:t>
            </a:r>
            <a:r>
              <a:rPr lang="en-GB" b="1" dirty="0">
                <a:solidFill>
                  <a:srgbClr val="525C65"/>
                </a:solidFill>
              </a:rPr>
              <a:t>analyse the impact of the experiments</a:t>
            </a:r>
            <a:r>
              <a:rPr lang="en-GB" dirty="0">
                <a:solidFill>
                  <a:srgbClr val="525C65"/>
                </a:solidFill>
              </a:rPr>
              <a:t> </a:t>
            </a:r>
            <a:r>
              <a:rPr lang="en-GB" b="1" dirty="0">
                <a:solidFill>
                  <a:srgbClr val="525C65"/>
                </a:solidFill>
              </a:rPr>
              <a:t>in terms of the conversion ratio of users to booking a flying ride</a:t>
            </a:r>
            <a:r>
              <a:rPr lang="en-GB" dirty="0">
                <a:solidFill>
                  <a:srgbClr val="525C65"/>
                </a:solidFill>
              </a:rPr>
              <a:t>.</a:t>
            </a:r>
            <a:r>
              <a:rPr lang="en" dirty="0">
                <a:solidFill>
                  <a:srgbClr val="525C65"/>
                </a:solidFill>
                <a:highlight>
                  <a:srgbClr val="FFFFFF"/>
                </a:highlight>
              </a:rPr>
              <a:t> </a:t>
            </a:r>
          </a:p>
          <a:p>
            <a:pPr marL="88900" lvl="0" indent="0">
              <a:buClr>
                <a:srgbClr val="525C65"/>
              </a:buClr>
              <a:buSzPts val="2200"/>
              <a:buNone/>
            </a:pPr>
            <a:endParaRPr lang="en" dirty="0">
              <a:solidFill>
                <a:srgbClr val="525C65"/>
              </a:solidFill>
              <a:highlight>
                <a:srgbClr val="FFFFFF"/>
              </a:highlight>
            </a:endParaRPr>
          </a:p>
          <a:p>
            <a:pPr marL="88900" lvl="0" indent="0">
              <a:buClr>
                <a:srgbClr val="525C65"/>
              </a:buClr>
              <a:buSzPts val="2200"/>
              <a:buNone/>
            </a:pPr>
            <a:r>
              <a:rPr lang="en" b="1" i="1" dirty="0">
                <a:solidFill>
                  <a:srgbClr val="525C65"/>
                </a:solidFill>
                <a:highlight>
                  <a:srgbClr val="FFFFFF"/>
                </a:highlight>
              </a:rPr>
              <a:t>Analysis 1: </a:t>
            </a:r>
            <a:r>
              <a:rPr lang="en-GB" b="1" i="1" dirty="0">
                <a:solidFill>
                  <a:srgbClr val="525C65"/>
                </a:solidFill>
              </a:rPr>
              <a:t>Count the number of distinct events and number of users.</a:t>
            </a:r>
          </a:p>
          <a:p>
            <a:pPr marL="88900" lvl="0" indent="0">
              <a:buClr>
                <a:srgbClr val="525C65"/>
              </a:buClr>
              <a:buSzPts val="2200"/>
              <a:buNone/>
            </a:pPr>
            <a:endParaRPr b="1" i="1" dirty="0">
              <a:solidFill>
                <a:srgbClr val="525C65"/>
              </a:solidFill>
              <a:highlight>
                <a:srgbClr val="FFFFFF"/>
              </a:highlight>
            </a:endParaRPr>
          </a:p>
          <a:p>
            <a:pPr marL="0" lvl="0" indent="0" algn="l" rtl="0">
              <a:spcBef>
                <a:spcPts val="1600"/>
              </a:spcBef>
              <a:spcAft>
                <a:spcPts val="0"/>
              </a:spcAft>
              <a:buNone/>
            </a:pP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0"/>
              </a:spcAft>
              <a:buNone/>
            </a:pPr>
            <a:br>
              <a:rPr lang="en" sz="2200" i="1" dirty="0">
                <a:solidFill>
                  <a:srgbClr val="525C65"/>
                </a:solidFill>
                <a:highlight>
                  <a:srgbClr val="FFFFFF"/>
                </a:highlight>
                <a:latin typeface="Open Sans Light"/>
                <a:ea typeface="Open Sans Light"/>
                <a:cs typeface="Open Sans Light"/>
                <a:sym typeface="Open Sans Light"/>
              </a:rPr>
            </a:b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1600"/>
              </a:spcAft>
              <a:buNone/>
            </a:pPr>
            <a:endParaRPr sz="2200" i="1" dirty="0">
              <a:solidFill>
                <a:srgbClr val="525C65"/>
              </a:solidFill>
              <a:highlight>
                <a:srgbClr val="FFFFFF"/>
              </a:highlight>
              <a:latin typeface="Open Sans Light"/>
              <a:ea typeface="Open Sans Light"/>
              <a:cs typeface="Open Sans Light"/>
              <a:sym typeface="Open Sans Light"/>
            </a:endParaRPr>
          </a:p>
        </p:txBody>
      </p:sp>
      <p:sp>
        <p:nvSpPr>
          <p:cNvPr id="217" name="Google Shape;217;p56"/>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134F98F6-4F26-0248-8C72-1EC0C347AB45}"/>
              </a:ext>
            </a:extLst>
          </p:cNvPr>
          <p:cNvPicPr>
            <a:picLocks noChangeAspect="1"/>
          </p:cNvPicPr>
          <p:nvPr/>
        </p:nvPicPr>
        <p:blipFill>
          <a:blip r:embed="rId3"/>
          <a:stretch>
            <a:fillRect/>
          </a:stretch>
        </p:blipFill>
        <p:spPr>
          <a:xfrm>
            <a:off x="555925" y="5029200"/>
            <a:ext cx="6350000" cy="355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a:solidFill>
                  <a:srgbClr val="2E3D49"/>
                </a:solidFill>
              </a:rPr>
              <a:t>Review Multivariate Test Results: Visualization</a:t>
            </a:r>
            <a:endParaRPr sz="4000" b="1">
              <a:solidFill>
                <a:srgbClr val="2E3D49"/>
              </a:solidFill>
            </a:endParaRPr>
          </a:p>
        </p:txBody>
      </p:sp>
      <p:sp>
        <p:nvSpPr>
          <p:cNvPr id="216" name="Google Shape;216;p56"/>
          <p:cNvSpPr txBox="1">
            <a:spLocks noGrp="1"/>
          </p:cNvSpPr>
          <p:nvPr>
            <p:ph type="body" idx="1"/>
          </p:nvPr>
        </p:nvSpPr>
        <p:spPr>
          <a:xfrm>
            <a:off x="264945" y="2576629"/>
            <a:ext cx="7242600" cy="6239700"/>
          </a:xfrm>
          <a:prstGeom prst="rect">
            <a:avLst/>
          </a:prstGeom>
        </p:spPr>
        <p:txBody>
          <a:bodyPr spcFirstLastPara="1" wrap="square" lIns="91425" tIns="91425" rIns="91425" bIns="91425" anchor="t" anchorCtr="0">
            <a:noAutofit/>
          </a:bodyPr>
          <a:lstStyle/>
          <a:p>
            <a:pPr marL="88900" lvl="0" indent="0">
              <a:buClr>
                <a:srgbClr val="525C65"/>
              </a:buClr>
              <a:buSzPts val="2200"/>
              <a:buNone/>
            </a:pPr>
            <a:r>
              <a:rPr lang="en-GB" dirty="0">
                <a:solidFill>
                  <a:srgbClr val="525C65"/>
                </a:solidFill>
              </a:rPr>
              <a:t>Using the data provided, it will be possible to </a:t>
            </a:r>
            <a:r>
              <a:rPr lang="en-GB" b="1" dirty="0">
                <a:solidFill>
                  <a:srgbClr val="525C65"/>
                </a:solidFill>
              </a:rPr>
              <a:t>analyse the impact of the experiments in terms of the conversion ratio of users to booking a flying ride</a:t>
            </a:r>
            <a:r>
              <a:rPr lang="en-GB" dirty="0">
                <a:solidFill>
                  <a:srgbClr val="525C65"/>
                </a:solidFill>
              </a:rPr>
              <a:t>.</a:t>
            </a:r>
            <a:r>
              <a:rPr lang="en" dirty="0">
                <a:solidFill>
                  <a:srgbClr val="525C65"/>
                </a:solidFill>
                <a:highlight>
                  <a:srgbClr val="FFFFFF"/>
                </a:highlight>
              </a:rPr>
              <a:t> </a:t>
            </a:r>
          </a:p>
          <a:p>
            <a:pPr marL="88900" lvl="0" indent="0">
              <a:buClr>
                <a:srgbClr val="525C65"/>
              </a:buClr>
              <a:buSzPts val="2200"/>
              <a:buNone/>
            </a:pPr>
            <a:endParaRPr lang="en" dirty="0">
              <a:solidFill>
                <a:srgbClr val="525C65"/>
              </a:solidFill>
              <a:highlight>
                <a:srgbClr val="FFFFFF"/>
              </a:highlight>
            </a:endParaRPr>
          </a:p>
          <a:p>
            <a:pPr marL="88900" lvl="0" indent="0">
              <a:buClr>
                <a:srgbClr val="525C65"/>
              </a:buClr>
              <a:buSzPts val="2200"/>
              <a:buNone/>
            </a:pPr>
            <a:r>
              <a:rPr lang="en" b="1" i="1" dirty="0">
                <a:solidFill>
                  <a:srgbClr val="525C65"/>
                </a:solidFill>
                <a:highlight>
                  <a:srgbClr val="FFFFFF"/>
                </a:highlight>
              </a:rPr>
              <a:t>Analysis 2: </a:t>
            </a:r>
            <a:r>
              <a:rPr lang="en-GB" b="1" i="1" dirty="0">
                <a:solidFill>
                  <a:srgbClr val="525C65"/>
                </a:solidFill>
              </a:rPr>
              <a:t>Multivariate Test - Experimentations</a:t>
            </a:r>
          </a:p>
          <a:p>
            <a:pPr marL="88900" lvl="0" indent="0">
              <a:buClr>
                <a:srgbClr val="525C65"/>
              </a:buClr>
              <a:buSzPts val="2200"/>
              <a:buNone/>
            </a:pPr>
            <a:endParaRPr b="1" i="1" dirty="0">
              <a:solidFill>
                <a:srgbClr val="525C65"/>
              </a:solidFill>
              <a:highlight>
                <a:srgbClr val="FFFFFF"/>
              </a:highlight>
            </a:endParaRPr>
          </a:p>
          <a:p>
            <a:pPr marL="0" lvl="0" indent="0" algn="l" rtl="0">
              <a:spcBef>
                <a:spcPts val="1600"/>
              </a:spcBef>
              <a:spcAft>
                <a:spcPts val="0"/>
              </a:spcAft>
              <a:buNone/>
            </a:pP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0"/>
              </a:spcAft>
              <a:buNone/>
            </a:pPr>
            <a:br>
              <a:rPr lang="en" sz="2200" i="1" dirty="0">
                <a:solidFill>
                  <a:srgbClr val="525C65"/>
                </a:solidFill>
                <a:highlight>
                  <a:srgbClr val="FFFFFF"/>
                </a:highlight>
                <a:latin typeface="Open Sans Light"/>
                <a:ea typeface="Open Sans Light"/>
                <a:cs typeface="Open Sans Light"/>
                <a:sym typeface="Open Sans Light"/>
              </a:rPr>
            </a:b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1600"/>
              </a:spcAft>
              <a:buNone/>
            </a:pPr>
            <a:endParaRPr sz="2200" i="1" dirty="0">
              <a:solidFill>
                <a:srgbClr val="525C65"/>
              </a:solidFill>
              <a:highlight>
                <a:srgbClr val="FFFFFF"/>
              </a:highlight>
              <a:latin typeface="Open Sans Light"/>
              <a:ea typeface="Open Sans Light"/>
              <a:cs typeface="Open Sans Light"/>
              <a:sym typeface="Open Sans Light"/>
            </a:endParaRPr>
          </a:p>
        </p:txBody>
      </p:sp>
      <p:sp>
        <p:nvSpPr>
          <p:cNvPr id="217" name="Google Shape;217;p56"/>
          <p:cNvSpPr/>
          <p:nvPr/>
        </p:nvSpPr>
        <p:spPr>
          <a:xfrm>
            <a:off x="6550350" y="8740400"/>
            <a:ext cx="1060200" cy="64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978B44A-A8EF-3941-8761-35F731BECBBD}"/>
              </a:ext>
            </a:extLst>
          </p:cNvPr>
          <p:cNvPicPr>
            <a:picLocks noChangeAspect="1"/>
          </p:cNvPicPr>
          <p:nvPr/>
        </p:nvPicPr>
        <p:blipFill>
          <a:blip r:embed="rId3"/>
          <a:stretch>
            <a:fillRect/>
          </a:stretch>
        </p:blipFill>
        <p:spPr>
          <a:xfrm>
            <a:off x="838200" y="4941971"/>
            <a:ext cx="6096000" cy="3505200"/>
          </a:xfrm>
          <a:prstGeom prst="rect">
            <a:avLst/>
          </a:prstGeom>
        </p:spPr>
      </p:pic>
    </p:spTree>
    <p:extLst>
      <p:ext uri="{BB962C8B-B14F-4D97-AF65-F5344CB8AC3E}">
        <p14:creationId xmlns:p14="http://schemas.microsoft.com/office/powerpoint/2010/main" val="34443941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1783</TotalTime>
  <Words>3087</Words>
  <Application>Microsoft Macintosh PowerPoint</Application>
  <PresentationFormat>Custom</PresentationFormat>
  <Paragraphs>264</Paragraphs>
  <Slides>40</Slides>
  <Notes>40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40</vt:i4>
      </vt:variant>
    </vt:vector>
  </HeadingPairs>
  <TitlesOfParts>
    <vt:vector size="48" baseType="lpstr">
      <vt:lpstr>Helvetica Neue</vt:lpstr>
      <vt:lpstr>Open Sans</vt:lpstr>
      <vt:lpstr>Arial</vt:lpstr>
      <vt:lpstr>Open Sans Light</vt:lpstr>
      <vt:lpstr>Roboto</vt:lpstr>
      <vt:lpstr>Simple Light</vt:lpstr>
      <vt:lpstr>Simple Light</vt:lpstr>
      <vt:lpstr>White</vt:lpstr>
      <vt:lpstr>PowerPoint Presentation</vt:lpstr>
      <vt:lpstr>PowerPoint Presentation</vt:lpstr>
      <vt:lpstr>Select KPIs for Flyber Analyses</vt:lpstr>
      <vt:lpstr>Select KPIs for Flyber Analyses</vt:lpstr>
      <vt:lpstr>Select KPIs for Flyber Analyses</vt:lpstr>
      <vt:lpstr>Describe the First Multivariate Experiment </vt:lpstr>
      <vt:lpstr>Describe the First Multivariate Experiment </vt:lpstr>
      <vt:lpstr>Review Multivariate Test Results: Visualization</vt:lpstr>
      <vt:lpstr>Review Multivariate Test Results: Visualization</vt:lpstr>
      <vt:lpstr>Review Multivariate Test Results: Visualization</vt:lpstr>
      <vt:lpstr>Review Multivariate Test Results: Significance Test</vt:lpstr>
      <vt:lpstr>Review Multivariate Test Results: Significance Test</vt:lpstr>
      <vt:lpstr>Review Multivariate Test Results: Significance Test</vt:lpstr>
      <vt:lpstr>Review Multivariate Test Results: Significance Test</vt:lpstr>
      <vt:lpstr>Review Multivariate Test Results: Significance Test</vt:lpstr>
      <vt:lpstr>Review Multivariate Test Results: Significance Test</vt:lpstr>
      <vt:lpstr>PowerPoint Presentation</vt:lpstr>
      <vt:lpstr>User Funnel</vt:lpstr>
      <vt:lpstr>User Funnel</vt:lpstr>
      <vt:lpstr>User Funnel</vt:lpstr>
      <vt:lpstr>User Segments</vt:lpstr>
      <vt:lpstr>User Segments</vt:lpstr>
      <vt:lpstr>User Segments</vt:lpstr>
      <vt:lpstr>User Segments</vt:lpstr>
      <vt:lpstr>Segment Analysis of Funnel</vt:lpstr>
      <vt:lpstr>Segment Analysis of Funnel</vt:lpstr>
      <vt:lpstr>Segment Analysis of Funnel</vt:lpstr>
      <vt:lpstr>Segment Analysis of Funnel</vt:lpstr>
      <vt:lpstr>PowerPoint Presentation</vt:lpstr>
      <vt:lpstr>Review Qualitative Data</vt:lpstr>
      <vt:lpstr>Review Qualitative Data</vt:lpstr>
      <vt:lpstr>Review Qualitative Data</vt:lpstr>
      <vt:lpstr>Suggested Features &amp; Experimentation Plan</vt:lpstr>
      <vt:lpstr>Suggested Features &amp; Experimentation Plan</vt:lpstr>
      <vt:lpstr>Suggested Features &amp; Experimentation Plan</vt:lpstr>
      <vt:lpstr>Suggested Features &amp; Experimentation Plan</vt:lpstr>
      <vt:lpstr>Suggested Features &amp; Experimentation Plan</vt:lpstr>
      <vt:lpstr>Suggested Features &amp; Experimentation Plan</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Sérgio da Costa</cp:lastModifiedBy>
  <cp:revision>77</cp:revision>
  <dcterms:modified xsi:type="dcterms:W3CDTF">2021-07-22T16:49:20Z</dcterms:modified>
</cp:coreProperties>
</file>